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68.xml" ContentType="application/vnd.openxmlformats-officedocument.presentationml.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66.xml" ContentType="application/vnd.openxmlformats-officedocument.presentationml.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51.xml" ContentType="application/vnd.openxmlformats-officedocument.presentationml.slide+xml"/>
  <Override PartName="/ppt/slides/slide7.xml" ContentType="application/vnd.openxmlformats-officedocument.presentationml.slide+xml"/>
  <Override PartName="/ppt/slides/slide62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1.xml" ContentType="application/vnd.openxmlformats-officedocument.presentationml.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7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56.xml" ContentType="application/vnd.openxmlformats-officedocument.presentationml.slide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Override PartName="/ppt/slides/slide53.xml" ContentType="application/vnd.openxmlformats-officedocument.presentationml.slide+xml"/>
  <Override PartName="/ppt/slides/slide55.xml" ContentType="application/vnd.openxmlformats-officedocument.presentationml.slide+xml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69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4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0.xml" ContentType="application/vnd.openxmlformats-officedocument.presentationml.slide+xml"/>
  <Override PartName="/ppt/slides/slide54.xml" ContentType="application/vnd.openxmlformats-officedocument.presentationml.slide+xml"/>
  <Override PartName="/ppt/slides/slide5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8.xml" ContentType="application/vnd.openxmlformats-officedocument.presentationml.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slides/slide63.xml" ContentType="application/vnd.openxmlformats-officedocument.presentationml.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4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70.xml" ContentType="application/vnd.openxmlformats-officedocument.presentationml.slide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9.xml" ContentType="application/vnd.openxmlformats-officedocument.presentationml.slide+xml"/>
  <Override PartName="/ppt/slides/slide6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7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theme/themeOverride1.xml" ContentType="application/vnd.openxmlformats-officedocument.themeOverride+xml"/>
  <Override PartName="/ppt/slides/slide15.xml" ContentType="application/vnd.openxmlformats-officedocument.presentationml.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73.xml" ContentType="application/vnd.openxmlformats-officedocument.presentationml.slide+xml"/>
  <Override PartName="/ppt/slides/slide32.xml" ContentType="application/vnd.openxmlformats-officedocument.presentationml.slide+xml"/>
  <Override PartName="/ppt/slides/slide71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38.xml" ContentType="application/vnd.openxmlformats-officedocument.presentationml.slide+xml"/>
  <Default Extension="pdf" ContentType="application/pdf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297" r:id="rId3"/>
    <p:sldId id="298" r:id="rId4"/>
    <p:sldId id="359" r:id="rId5"/>
    <p:sldId id="360" r:id="rId6"/>
    <p:sldId id="361" r:id="rId7"/>
    <p:sldId id="257" r:id="rId8"/>
    <p:sldId id="259" r:id="rId9"/>
    <p:sldId id="362" r:id="rId10"/>
    <p:sldId id="389" r:id="rId11"/>
    <p:sldId id="300" r:id="rId12"/>
    <p:sldId id="302" r:id="rId13"/>
    <p:sldId id="304" r:id="rId14"/>
    <p:sldId id="305" r:id="rId15"/>
    <p:sldId id="303" r:id="rId16"/>
    <p:sldId id="391" r:id="rId17"/>
    <p:sldId id="354" r:id="rId18"/>
    <p:sldId id="353" r:id="rId19"/>
    <p:sldId id="392" r:id="rId20"/>
    <p:sldId id="393" r:id="rId21"/>
    <p:sldId id="396" r:id="rId22"/>
    <p:sldId id="394" r:id="rId23"/>
    <p:sldId id="403" r:id="rId24"/>
    <p:sldId id="405" r:id="rId25"/>
    <p:sldId id="397" r:id="rId26"/>
    <p:sldId id="398" r:id="rId27"/>
    <p:sldId id="399" r:id="rId28"/>
    <p:sldId id="400" r:id="rId29"/>
    <p:sldId id="401" r:id="rId30"/>
    <p:sldId id="402" r:id="rId31"/>
    <p:sldId id="307" r:id="rId32"/>
    <p:sldId id="309" r:id="rId33"/>
    <p:sldId id="411" r:id="rId34"/>
    <p:sldId id="410" r:id="rId35"/>
    <p:sldId id="409" r:id="rId36"/>
    <p:sldId id="408" r:id="rId37"/>
    <p:sldId id="419" r:id="rId38"/>
    <p:sldId id="413" r:id="rId39"/>
    <p:sldId id="364" r:id="rId40"/>
    <p:sldId id="365" r:id="rId41"/>
    <p:sldId id="273" r:id="rId42"/>
    <p:sldId id="367" r:id="rId43"/>
    <p:sldId id="366" r:id="rId44"/>
    <p:sldId id="368" r:id="rId45"/>
    <p:sldId id="274" r:id="rId46"/>
    <p:sldId id="261" r:id="rId47"/>
    <p:sldId id="272" r:id="rId48"/>
    <p:sldId id="262" r:id="rId49"/>
    <p:sldId id="369" r:id="rId50"/>
    <p:sldId id="370" r:id="rId51"/>
    <p:sldId id="371" r:id="rId52"/>
    <p:sldId id="372" r:id="rId53"/>
    <p:sldId id="373" r:id="rId54"/>
    <p:sldId id="278" r:id="rId55"/>
    <p:sldId id="374" r:id="rId56"/>
    <p:sldId id="375" r:id="rId57"/>
    <p:sldId id="414" r:id="rId58"/>
    <p:sldId id="379" r:id="rId59"/>
    <p:sldId id="380" r:id="rId60"/>
    <p:sldId id="415" r:id="rId61"/>
    <p:sldId id="416" r:id="rId62"/>
    <p:sldId id="417" r:id="rId63"/>
    <p:sldId id="381" r:id="rId64"/>
    <p:sldId id="376" r:id="rId65"/>
    <p:sldId id="382" r:id="rId66"/>
    <p:sldId id="383" r:id="rId67"/>
    <p:sldId id="384" r:id="rId68"/>
    <p:sldId id="387" r:id="rId69"/>
    <p:sldId id="420" r:id="rId70"/>
    <p:sldId id="388" r:id="rId71"/>
    <p:sldId id="289" r:id="rId72"/>
    <p:sldId id="390" r:id="rId73"/>
    <p:sldId id="418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FF00"/>
    <a:srgbClr val="0000FF"/>
    <a:srgbClr val="FFFFFF"/>
    <a:srgbClr val="80FF00"/>
    <a:srgbClr val="FFFF00"/>
    <a:srgbClr val="FF8000"/>
    <a:srgbClr val="FF121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0747" autoAdjust="0"/>
    <p:restoredTop sz="91266" autoAdjust="0"/>
  </p:normalViewPr>
  <p:slideViewPr>
    <p:cSldViewPr snapToGrid="0">
      <p:cViewPr>
        <p:scale>
          <a:sx n="100" d="100"/>
          <a:sy n="100" d="100"/>
        </p:scale>
        <p:origin x="-88" y="-88"/>
      </p:cViewPr>
      <p:guideLst>
        <p:guide orient="horz" pos="1891"/>
        <p:guide pos="2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slide" Target="slides/slide63.xml"/><Relationship Id="rId60" Type="http://schemas.openxmlformats.org/officeDocument/2006/relationships/slide" Target="slides/slide59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74" Type="http://schemas.openxmlformats.org/officeDocument/2006/relationships/slide" Target="slides/slide73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77" Type="http://schemas.openxmlformats.org/officeDocument/2006/relationships/presProps" Target="presProps.xml"/><Relationship Id="rId63" Type="http://schemas.openxmlformats.org/officeDocument/2006/relationships/slide" Target="slides/slide62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71" Type="http://schemas.openxmlformats.org/officeDocument/2006/relationships/slide" Target="slides/slide70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73" Type="http://schemas.openxmlformats.org/officeDocument/2006/relationships/slide" Target="slides/slide72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69" Type="http://schemas.openxmlformats.org/officeDocument/2006/relationships/slide" Target="slides/slide68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slide" Target="slides/slide58.xml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slide" Target="slides/slide61.xml"/><Relationship Id="rId66" Type="http://schemas.openxmlformats.org/officeDocument/2006/relationships/slide" Target="slides/slide65.xml"/><Relationship Id="rId36" Type="http://schemas.openxmlformats.org/officeDocument/2006/relationships/slide" Target="slides/slide35.xml"/><Relationship Id="rId72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7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65" Type="http://schemas.openxmlformats.org/officeDocument/2006/relationships/slide" Target="slides/slide64.xml"/><Relationship Id="rId67" Type="http://schemas.openxmlformats.org/officeDocument/2006/relationships/slide" Target="slides/slide66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76" Type="http://schemas.openxmlformats.org/officeDocument/2006/relationships/printerSettings" Target="printerSettings/printerSettings1.bin"/><Relationship Id="rId79" Type="http://schemas.openxmlformats.org/officeDocument/2006/relationships/theme" Target="theme/theme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68" Type="http://schemas.openxmlformats.org/officeDocument/2006/relationships/slide" Target="slides/slide67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78" Type="http://schemas.openxmlformats.org/officeDocument/2006/relationships/viewProps" Target="viewProps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0CA4A6-559F-7349-95C0-4E346D4D8F6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86816A-B2B4-BB45-B388-6A18D7672C16}" type="slidenum">
              <a:rPr lang="en-US"/>
              <a:pPr/>
              <a:t>1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E7FD13-261F-1047-A45F-B6FD7D0E8F13}" type="slidenum">
              <a:rPr lang="en-US"/>
              <a:pPr/>
              <a:t>71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B64D56-0F4D-0F48-BE01-820AE08EA5B4}" type="slidenum">
              <a:rPr lang="en-US"/>
              <a:pPr/>
              <a:t>7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FBC4F0-004A-AA4E-8800-09C75C616F7E}" type="slidenum">
              <a:rPr lang="en-US"/>
              <a:pPr/>
              <a:t>8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lvl="1">
              <a:spcBef>
                <a:spcPct val="0"/>
              </a:spcBef>
              <a:buFontTx/>
              <a:buChar char="•"/>
            </a:pPr>
            <a:endParaRPr lang="en-US" sz="1500" i="1">
              <a:solidFill>
                <a:srgbClr val="0F3661"/>
              </a:solidFill>
              <a:latin typeface="Calibri" charset="0"/>
              <a:ea typeface="Abadi MT Condensed Light" charset="0"/>
              <a:cs typeface="Abadi MT Condensed Light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66E2A2-C2A5-494C-8800-49DC93E52E10}" type="slidenum">
              <a:rPr lang="en-US"/>
              <a:pPr/>
              <a:t>41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3D083C-340F-2843-A985-D10D201ADC02}" type="slidenum">
              <a:rPr lang="en-US"/>
              <a:pPr/>
              <a:t>45</a:t>
            </a:fld>
            <a:endParaRPr lang="en-US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66955D-A85B-3F4B-9CBC-CF0DF0405897}" type="slidenum">
              <a:rPr lang="en-US"/>
              <a:pPr/>
              <a:t>46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3CBC80-26EC-5F49-B119-22076741E157}" type="slidenum">
              <a:rPr lang="en-US"/>
              <a:pPr/>
              <a:t>47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DE9356-D35D-2A47-BD5B-7B56A4D808C4}" type="slidenum">
              <a:rPr lang="en-US"/>
              <a:pPr/>
              <a:t>48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B85134-B38C-B14C-A888-95C0F00D7D4B}" type="slidenum">
              <a:rPr lang="en-US"/>
              <a:pPr/>
              <a:t>54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C531814-5D21-7746-93D6-84551C80D9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E26FD60-A206-EC44-A1EC-4651BA6D80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87ADB4A-E82D-6D48-B9CE-DB0FDC3AF5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E9321FC1-6EBB-D84F-B477-CCDE9303EC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321D8E3E-8A65-844B-B93D-B5921A54A11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FD58DF7D-363E-E34D-AABE-527120295E0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87D2399-3E95-DA40-9CBC-DE82A1E2FD2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0E1B16-6431-624B-AA35-16A1A303A9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86BD46F-F33C-2D4E-8348-5DA0E119D9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6817CFB-72C6-B044-A536-6677CAA1A6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219CD1D-7BB8-4841-940C-4BD03814B1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8BE6B23-7652-D541-8CB7-DBD0C99748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4DE5E15-8144-4A44-B1CA-397E341A5F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91D0882-21E3-E24C-8184-4E059FC266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27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+mn-ea"/>
                <a:cs typeface="+mn-cs"/>
              </a:defRPr>
            </a:lvl1pPr>
          </a:lstStyle>
          <a:p>
            <a:fld id="{048AAA3F-0A45-7747-BAF9-9395A596AA92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d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df"/><Relationship Id="rId3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df"/><Relationship Id="rId5" Type="http://schemas.openxmlformats.org/officeDocument/2006/relationships/image" Target="../media/image33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df"/><Relationship Id="rId3" Type="http://schemas.openxmlformats.org/officeDocument/2006/relationships/image" Target="../media/image31.png"/><Relationship Id="rId6" Type="http://schemas.openxmlformats.org/officeDocument/2006/relationships/image" Target="../media/image34.pd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df"/><Relationship Id="rId4" Type="http://schemas.openxmlformats.org/officeDocument/2006/relationships/image" Target="../media/image38.pdf"/><Relationship Id="rId5" Type="http://schemas.openxmlformats.org/officeDocument/2006/relationships/image" Target="../media/image39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df"/><Relationship Id="rId9" Type="http://schemas.openxmlformats.org/officeDocument/2006/relationships/image" Target="../media/image43.png"/><Relationship Id="rId3" Type="http://schemas.openxmlformats.org/officeDocument/2006/relationships/image" Target="../media/image37.png"/><Relationship Id="rId6" Type="http://schemas.openxmlformats.org/officeDocument/2006/relationships/image" Target="../media/image40.pd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df"/><Relationship Id="rId3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8.pd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df"/><Relationship Id="rId3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df"/><Relationship Id="rId3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5.pd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df"/><Relationship Id="rId3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df"/><Relationship Id="rId3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df"/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df"/><Relationship Id="rId3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df"/><Relationship Id="rId3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df"/><Relationship Id="rId3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df"/><Relationship Id="rId3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df"/><Relationship Id="rId3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df"/><Relationship Id="rId3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df"/><Relationship Id="rId3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df"/><Relationship Id="rId3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df"/><Relationship Id="rId3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df"/><Relationship Id="rId4" Type="http://schemas.openxmlformats.org/officeDocument/2006/relationships/image" Target="../media/image5.pdf"/><Relationship Id="rId10" Type="http://schemas.openxmlformats.org/officeDocument/2006/relationships/image" Target="../media/image11.pdf"/><Relationship Id="rId5" Type="http://schemas.openxmlformats.org/officeDocument/2006/relationships/image" Target="../media/image6.png"/><Relationship Id="rId7" Type="http://schemas.openxmlformats.org/officeDocument/2006/relationships/image" Target="../media/image8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df"/><Relationship Id="rId9" Type="http://schemas.openxmlformats.org/officeDocument/2006/relationships/image" Target="../media/image10.png"/><Relationship Id="rId3" Type="http://schemas.openxmlformats.org/officeDocument/2006/relationships/image" Target="../media/image4.png"/><Relationship Id="rId6" Type="http://schemas.openxmlformats.org/officeDocument/2006/relationships/image" Target="../media/image7.pd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df"/><Relationship Id="rId3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df"/><Relationship Id="rId5" Type="http://schemas.openxmlformats.org/officeDocument/2006/relationships/image" Target="../media/image10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Relationship Id="rId3" Type="http://schemas.openxmlformats.org/officeDocument/2006/relationships/image" Target="../media/image14.png"/><Relationship Id="rId6" Type="http://schemas.openxmlformats.org/officeDocument/2006/relationships/image" Target="../media/image11.pd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df"/><Relationship Id="rId3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df"/><Relationship Id="rId3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df"/><Relationship Id="rId3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df"/><Relationship Id="rId3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<Relationship Id="rId1" Type="http://schemas.openxmlformats.org/officeDocument/2006/relationships/themeOverride" Target="../theme/themeOverride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df"/><Relationship Id="rId4" Type="http://schemas.openxmlformats.org/officeDocument/2006/relationships/image" Target="../media/image17.pdf"/><Relationship Id="rId5" Type="http://schemas.openxmlformats.org/officeDocument/2006/relationships/image" Target="../media/image18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9" Type="http://schemas.openxmlformats.org/officeDocument/2006/relationships/image" Target="../media/image12.png"/><Relationship Id="rId3" Type="http://schemas.openxmlformats.org/officeDocument/2006/relationships/image" Target="../media/image16.png"/><Relationship Id="rId6" Type="http://schemas.openxmlformats.org/officeDocument/2006/relationships/image" Target="../media/image9.pd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df"/><Relationship Id="rId3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0.pdf"/><Relationship Id="rId5" Type="http://schemas.openxmlformats.org/officeDocument/2006/relationships/image" Target="../media/image101.png"/><Relationship Id="rId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df"/><Relationship Id="rId3" Type="http://schemas.openxmlformats.org/officeDocument/2006/relationships/image" Target="../media/image99.png"/><Relationship Id="rId6" Type="http://schemas.openxmlformats.org/officeDocument/2006/relationships/image" Target="../media/image102.pd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6" Type="http://schemas.openxmlformats.org/officeDocument/2006/relationships/image" Target="../media/image22.pd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df"/><Relationship Id="rId4" Type="http://schemas.openxmlformats.org/officeDocument/2006/relationships/image" Target="../media/image109.pdf"/><Relationship Id="rId10" Type="http://schemas.openxmlformats.org/officeDocument/2006/relationships/image" Target="../media/image1.pdf"/><Relationship Id="rId5" Type="http://schemas.openxmlformats.org/officeDocument/2006/relationships/image" Target="../media/image110.png"/><Relationship Id="rId7" Type="http://schemas.openxmlformats.org/officeDocument/2006/relationships/image" Target="../media/image112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df"/><Relationship Id="rId9" Type="http://schemas.openxmlformats.org/officeDocument/2006/relationships/image" Target="../media/image114.png"/><Relationship Id="rId3" Type="http://schemas.openxmlformats.org/officeDocument/2006/relationships/image" Target="../media/image108.png"/><Relationship Id="rId6" Type="http://schemas.openxmlformats.org/officeDocument/2006/relationships/image" Target="../media/image111.pd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df"/><Relationship Id="rId3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524000"/>
          </a:xfrm>
        </p:spPr>
        <p:txBody>
          <a:bodyPr/>
          <a:lstStyle/>
          <a:p>
            <a:r>
              <a:rPr lang="en-US" sz="3200" dirty="0" smtClean="0"/>
              <a:t>Searching for Gravitational Waves from Compact Binary Coalescence using LIGO and Virgo Data</a:t>
            </a:r>
            <a:endParaRPr lang="en-US" dirty="0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Collin Capano</a:t>
            </a:r>
          </a:p>
          <a:p>
            <a:r>
              <a:rPr lang="en-US" sz="2000" dirty="0" smtClean="0"/>
              <a:t>Ph.D. Defense</a:t>
            </a:r>
          </a:p>
          <a:p>
            <a:r>
              <a:rPr lang="en-US" sz="2000" dirty="0" smtClean="0"/>
              <a:t>26 August 2011</a:t>
            </a:r>
            <a:endParaRPr lang="en-US" dirty="0" smtClean="0"/>
          </a:p>
          <a:p>
            <a:r>
              <a:rPr lang="en-US" sz="2000" dirty="0" smtClean="0"/>
              <a:t>Syracuse University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GWs</a:t>
            </a:r>
            <a:r>
              <a:rPr lang="en-US" dirty="0" smtClean="0"/>
              <a:t> from </a:t>
            </a:r>
            <a:r>
              <a:rPr lang="en-US" dirty="0" err="1" smtClean="0"/>
              <a:t>CBCs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Can model the “</a:t>
            </a:r>
            <a:r>
              <a:rPr lang="en-US" dirty="0" err="1" smtClean="0"/>
              <a:t>inspiral</a:t>
            </a:r>
            <a:r>
              <a:rPr lang="en-US" dirty="0" smtClean="0"/>
              <a:t>” part of the evolution using the post-Newtonian (</a:t>
            </a:r>
            <a:r>
              <a:rPr lang="en-US" dirty="0" err="1" smtClean="0"/>
              <a:t>pN</a:t>
            </a:r>
            <a:r>
              <a:rPr lang="en-US" dirty="0" smtClean="0"/>
              <a:t>) approximation</a:t>
            </a:r>
            <a:endParaRPr lang="en-US" dirty="0"/>
          </a:p>
        </p:txBody>
      </p:sp>
      <p:pic>
        <p:nvPicPr>
          <p:cNvPr id="10" name="Content Placeholder 9" descr="HofTplot.pdf"/>
          <p:cNvPicPr>
            <a:picLocks noGrp="1" noChangeAspect="1"/>
          </p:cNvPicPr>
          <p:nvPr>
            <p:ph sz="half" idx="2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295900" y="3773525"/>
            <a:ext cx="3352800" cy="2289570"/>
          </a:xfrm>
        </p:spPr>
      </p:pic>
      <p:pic>
        <p:nvPicPr>
          <p:cNvPr id="11" name="Picture 10" descr="FofTplo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308600" y="1447800"/>
            <a:ext cx="3340000" cy="229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CBC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All-sky searches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“Low Mass”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2M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/>
              <a:t> ≤ M</a:t>
            </a:r>
            <a:r>
              <a:rPr lang="en-US" sz="2400" baseline="-25000" dirty="0" smtClean="0"/>
              <a:t>TOTAL</a:t>
            </a:r>
            <a:r>
              <a:rPr lang="en-US" sz="2400" dirty="0" smtClean="0"/>
              <a:t> ≤ 35M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/>
              <a:t> (with M</a:t>
            </a:r>
            <a:r>
              <a:rPr lang="en-US" sz="2400" baseline="-25000" dirty="0" smtClean="0"/>
              <a:t>COMP</a:t>
            </a:r>
            <a:r>
              <a:rPr lang="en-US" sz="2400" dirty="0" smtClean="0"/>
              <a:t> ≥ 1M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“High Mass”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25M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/>
              <a:t> ≤ M</a:t>
            </a:r>
            <a:r>
              <a:rPr lang="en-US" sz="2400" baseline="-25000" dirty="0" smtClean="0"/>
              <a:t>TOTAL</a:t>
            </a:r>
            <a:r>
              <a:rPr lang="en-US" sz="2400" dirty="0" smtClean="0"/>
              <a:t> ≤ 100M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Triggered searches using </a:t>
            </a:r>
            <a:r>
              <a:rPr lang="en-US" dirty="0" err="1" smtClean="0"/>
              <a:t>GRBs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“Low-latency” all-sky searches with EM follow-up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CBC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All-sky searches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FF6600"/>
                </a:solidFill>
              </a:rPr>
              <a:t>“Low Mass”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solidFill>
                  <a:srgbClr val="FF6600"/>
                </a:solidFill>
              </a:rPr>
              <a:t>2M</a:t>
            </a:r>
            <a:r>
              <a:rPr lang="en-US" sz="2400" baseline="-25000" dirty="0" smtClean="0">
                <a:solidFill>
                  <a:srgbClr val="FF6600"/>
                </a:solidFill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>
                <a:solidFill>
                  <a:srgbClr val="FF6600"/>
                </a:solidFill>
              </a:rPr>
              <a:t> ≤ M</a:t>
            </a:r>
            <a:r>
              <a:rPr lang="en-US" sz="2400" baseline="-25000" dirty="0" smtClean="0">
                <a:solidFill>
                  <a:srgbClr val="FF6600"/>
                </a:solidFill>
              </a:rPr>
              <a:t>TOTAL</a:t>
            </a:r>
            <a:r>
              <a:rPr lang="en-US" sz="2400" dirty="0" smtClean="0">
                <a:solidFill>
                  <a:srgbClr val="FF6600"/>
                </a:solidFill>
              </a:rPr>
              <a:t> ≤ 35M</a:t>
            </a:r>
            <a:r>
              <a:rPr lang="en-US" sz="2400" baseline="-25000" dirty="0" smtClean="0">
                <a:solidFill>
                  <a:srgbClr val="FF6600"/>
                </a:solidFill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>
                <a:solidFill>
                  <a:srgbClr val="FF6600"/>
                </a:solidFill>
              </a:rPr>
              <a:t> (with M</a:t>
            </a:r>
            <a:r>
              <a:rPr lang="en-US" sz="2400" baseline="-25000" dirty="0" smtClean="0">
                <a:solidFill>
                  <a:srgbClr val="FF6600"/>
                </a:solidFill>
              </a:rPr>
              <a:t>COMP</a:t>
            </a:r>
            <a:r>
              <a:rPr lang="en-US" sz="2400" dirty="0" smtClean="0">
                <a:solidFill>
                  <a:srgbClr val="FF6600"/>
                </a:solidFill>
              </a:rPr>
              <a:t> ≥ 1M</a:t>
            </a:r>
            <a:r>
              <a:rPr lang="en-US" sz="2400" baseline="-25000" dirty="0" smtClean="0">
                <a:solidFill>
                  <a:srgbClr val="FF6600"/>
                </a:solidFill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>
                <a:solidFill>
                  <a:srgbClr val="FF6600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“High Mass”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25M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r>
              <a:rPr lang="en-US" sz="2400" dirty="0" smtClean="0"/>
              <a:t> ≤ M</a:t>
            </a:r>
            <a:r>
              <a:rPr lang="en-US" sz="2400" baseline="-25000" dirty="0" smtClean="0"/>
              <a:t>TOTAL</a:t>
            </a:r>
            <a:r>
              <a:rPr lang="en-US" sz="2400" dirty="0" smtClean="0"/>
              <a:t> ≤ 100M</a:t>
            </a:r>
            <a:r>
              <a:rPr lang="en-US" sz="2400" baseline="-25000" dirty="0" smtClean="0">
                <a:latin typeface="Wingdings" charset="2"/>
                <a:ea typeface="Wingdings" charset="2"/>
                <a:cs typeface="Wingdings" charset="2"/>
              </a:rPr>
              <a:t>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Triggered searches using </a:t>
            </a:r>
            <a:r>
              <a:rPr lang="en-US" dirty="0" err="1" smtClean="0"/>
              <a:t>GRBs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“Low-latency” all-sky searches with EM follow-up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Astrophysical Sources of </a:t>
            </a:r>
            <a:r>
              <a:rPr lang="en-US" sz="4000" dirty="0" err="1" smtClean="0"/>
              <a:t>CBCs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4800" cy="4114800"/>
          </a:xfrm>
        </p:spPr>
        <p:txBody>
          <a:bodyPr/>
          <a:lstStyle/>
          <a:p>
            <a:r>
              <a:rPr lang="en-US" dirty="0" smtClean="0"/>
              <a:t>Binary Neutron Stars (BNS)</a:t>
            </a:r>
          </a:p>
          <a:p>
            <a:endParaRPr lang="en-US" dirty="0" smtClean="0"/>
          </a:p>
          <a:p>
            <a:r>
              <a:rPr lang="en-US" dirty="0" smtClean="0"/>
              <a:t>Binary Black Holes (BBH)</a:t>
            </a:r>
          </a:p>
          <a:p>
            <a:endParaRPr lang="en-US" dirty="0" smtClean="0"/>
          </a:p>
          <a:p>
            <a:r>
              <a:rPr lang="en-US" dirty="0" smtClean="0"/>
              <a:t>Neutron Star – Black Hole Binaries (NSBH)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730500" y="2590800"/>
            <a:ext cx="27686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717800" y="3606800"/>
            <a:ext cx="2946400" cy="431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917700" y="4711700"/>
            <a:ext cx="54737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Astrophysical Sources of </a:t>
            </a:r>
            <a:r>
              <a:rPr lang="en-US" sz="4000" dirty="0" err="1" smtClean="0"/>
              <a:t>CBCs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Estimated Rates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71600" y="2743200"/>
          <a:ext cx="60960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857250"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smtClean="0"/>
                        <a:t>Source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BNS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0.01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NSBH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6 ×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10</a:t>
                      </a:r>
                      <a:r>
                        <a:rPr lang="en-US" sz="2000" baseline="30000" dirty="0" smtClean="0">
                          <a:solidFill>
                            <a:schemeClr val="bg1"/>
                          </a:solidFill>
                        </a:rPr>
                        <a:t>−4</a:t>
                      </a:r>
                      <a:endParaRPr lang="en-US" sz="20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0.03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BBH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 ×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10</a:t>
                      </a:r>
                      <a:r>
                        <a:rPr lang="en-US" sz="2000" baseline="30000" dirty="0" smtClean="0">
                          <a:solidFill>
                            <a:schemeClr val="bg1"/>
                          </a:solidFill>
                        </a:rPr>
                        <a:t>−4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0.005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022600" y="3238500"/>
            <a:ext cx="13462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403600" y="2819400"/>
            <a:ext cx="5588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53000" y="2819400"/>
            <a:ext cx="647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324600" y="2819400"/>
            <a:ext cx="6477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521200" y="3238500"/>
            <a:ext cx="13462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045200" y="3238500"/>
            <a:ext cx="1346200" cy="266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36900" y="5499100"/>
            <a:ext cx="439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J. </a:t>
            </a:r>
            <a:r>
              <a:rPr lang="en-US" sz="1200" dirty="0" err="1" smtClean="0"/>
              <a:t>Abadie</a:t>
            </a:r>
            <a:r>
              <a:rPr lang="en-US" sz="1200" dirty="0" smtClean="0"/>
              <a:t> et al. </a:t>
            </a:r>
            <a:r>
              <a:rPr lang="en-US" sz="1200" i="1" dirty="0" smtClean="0"/>
              <a:t>Class. Quantum Grav.</a:t>
            </a:r>
            <a:r>
              <a:rPr lang="en-US" sz="1200" dirty="0" smtClean="0"/>
              <a:t>27:173001, 2010.</a:t>
            </a:r>
            <a:r>
              <a:rPr lang="en-US" sz="1200" i="1" dirty="0" smtClean="0"/>
              <a:t>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CBC Search Pipeline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LIGO and Virgo Noise Curve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941532" y="1369511"/>
            <a:ext cx="5392908" cy="444780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Content Placeholder 7" descr="NoiseCurvesInitAd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1917700" y="1349820"/>
            <a:ext cx="5494330" cy="442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921000" y="5943600"/>
            <a:ext cx="439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J. </a:t>
            </a:r>
            <a:r>
              <a:rPr lang="en-US" sz="1200" dirty="0" err="1" smtClean="0"/>
              <a:t>Abadie</a:t>
            </a:r>
            <a:r>
              <a:rPr lang="en-US" sz="1200" dirty="0" smtClean="0"/>
              <a:t> et al. </a:t>
            </a:r>
            <a:r>
              <a:rPr lang="en-US" sz="1200" i="1" dirty="0" smtClean="0"/>
              <a:t>Class. Quantum Grav.</a:t>
            </a:r>
            <a:r>
              <a:rPr lang="en-US" sz="1200" dirty="0" smtClean="0"/>
              <a:t>27:173001, 2010.</a:t>
            </a:r>
            <a:r>
              <a:rPr lang="en-US" sz="1200" i="1" dirty="0" smtClean="0"/>
              <a:t>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Matched Filter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r>
              <a:rPr lang="en-US" dirty="0" smtClean="0"/>
              <a:t>We construct an SNR time series: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Where the inner product is: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044700" y="2165350"/>
            <a:ext cx="3987800" cy="927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981200" y="4229100"/>
            <a:ext cx="4876800" cy="96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2100" y="6519446"/>
            <a:ext cx="3771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arXiv:gr-qc/0509116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s1mas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389"/>
            <a:ext cx="7315215" cy="548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"/>
            <a:ext cx="7772400" cy="1143000"/>
          </a:xfrm>
        </p:spPr>
        <p:txBody>
          <a:bodyPr/>
          <a:lstStyle/>
          <a:p>
            <a:r>
              <a:rPr lang="en-US" dirty="0" smtClean="0"/>
              <a:t>Template Bank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Non-Gaussian Transients</a:t>
            </a:r>
            <a:endParaRPr lang="en-US" dirty="0"/>
          </a:p>
        </p:txBody>
      </p:sp>
      <p:pic>
        <p:nvPicPr>
          <p:cNvPr id="5" name="Content Placeholder 4" descr="H1-snr_hist_cat1_veto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>
          <a:xfrm>
            <a:off x="-33867" y="1237130"/>
            <a:ext cx="9177867" cy="48588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Physics of </a:t>
            </a:r>
            <a:r>
              <a:rPr lang="en-US" dirty="0"/>
              <a:t>g</a:t>
            </a:r>
            <a:r>
              <a:rPr lang="en-US" dirty="0" smtClean="0"/>
              <a:t>ravitational waves &amp; detection</a:t>
            </a:r>
          </a:p>
          <a:p>
            <a:r>
              <a:rPr lang="en-US" dirty="0" smtClean="0"/>
              <a:t>The LIGO and Virgo Interferometers</a:t>
            </a:r>
          </a:p>
          <a:p>
            <a:r>
              <a:rPr lang="en-US" dirty="0" smtClean="0"/>
              <a:t>The CBC pipeline</a:t>
            </a:r>
          </a:p>
          <a:p>
            <a:r>
              <a:rPr lang="en-US" dirty="0" smtClean="0"/>
              <a:t>S5 Results</a:t>
            </a:r>
          </a:p>
          <a:p>
            <a:r>
              <a:rPr lang="en-US" dirty="0" smtClean="0"/>
              <a:t>S6 Results</a:t>
            </a:r>
          </a:p>
          <a:p>
            <a:r>
              <a:rPr lang="en-US" dirty="0" smtClean="0"/>
              <a:t>Looking Forward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Symbol" charset="2"/>
                <a:sym typeface="Symbol" charset="2"/>
              </a:rPr>
              <a:t></a:t>
            </a:r>
            <a:r>
              <a:rPr lang="en-US" baseline="30000" dirty="0" smtClean="0">
                <a:cs typeface="CMU Classical Serif Italic"/>
              </a:rPr>
              <a:t>2</a:t>
            </a:r>
            <a:r>
              <a:rPr lang="en-US" dirty="0" smtClean="0">
                <a:cs typeface="CMU Classical Serif Italic"/>
              </a:rPr>
              <a:t> Test</a:t>
            </a:r>
            <a:endParaRPr lang="en-US" dirty="0">
              <a:latin typeface="CMU Classical Serif Italic"/>
              <a:cs typeface="CMU Classical Serif Italic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5029200"/>
          </a:xfrm>
        </p:spPr>
        <p:txBody>
          <a:bodyPr/>
          <a:lstStyle/>
          <a:p>
            <a:r>
              <a:rPr lang="en-US" dirty="0" smtClean="0"/>
              <a:t>We define the </a:t>
            </a:r>
            <a:r>
              <a:rPr lang="en-US" dirty="0" smtClean="0">
                <a:latin typeface="Symbol" charset="2"/>
                <a:sym typeface="Symbol" charset="2"/>
              </a:rPr>
              <a:t></a:t>
            </a:r>
            <a:r>
              <a:rPr lang="en-US" baseline="30000" dirty="0" smtClean="0">
                <a:cs typeface="CMU Classical Serif Italic"/>
              </a:rPr>
              <a:t>2</a:t>
            </a:r>
            <a:r>
              <a:rPr lang="en-US" dirty="0" smtClean="0">
                <a:cs typeface="CMU Classical Serif Italic"/>
              </a:rPr>
              <a:t> test as</a:t>
            </a:r>
            <a:r>
              <a:rPr lang="en-US" baseline="30000" dirty="0" smtClean="0">
                <a:latin typeface="+mj-lt"/>
                <a:cs typeface="CMU Classical Serif Italic"/>
              </a:rPr>
              <a:t>1</a:t>
            </a:r>
            <a:r>
              <a:rPr lang="en-US" dirty="0" smtClean="0">
                <a:cs typeface="CMU Classical Serif Italic"/>
              </a:rPr>
              <a:t>:</a:t>
            </a:r>
          </a:p>
          <a:p>
            <a:endParaRPr lang="en-US" dirty="0" smtClean="0">
              <a:cs typeface="CMU Classical Serif Italic"/>
            </a:endParaRPr>
          </a:p>
          <a:p>
            <a:endParaRPr lang="en-US" dirty="0" smtClean="0">
              <a:cs typeface="CMU Classical Serif Italic"/>
            </a:endParaRPr>
          </a:p>
          <a:p>
            <a:endParaRPr lang="en-US" dirty="0" smtClean="0">
              <a:cs typeface="CMU Classical Serif Italic"/>
            </a:endParaRPr>
          </a:p>
          <a:p>
            <a:r>
              <a:rPr lang="en-US" dirty="0" smtClean="0">
                <a:cs typeface="CMU Classical Serif Italic"/>
              </a:rPr>
              <a:t>Re-weight </a:t>
            </a:r>
            <a:r>
              <a:rPr lang="en-US" dirty="0" err="1" smtClean="0">
                <a:cs typeface="CMU Classical Serif Italic"/>
              </a:rPr>
              <a:t>SNRs</a:t>
            </a:r>
            <a:r>
              <a:rPr lang="en-US" dirty="0" smtClean="0">
                <a:cs typeface="CMU Classical Serif Italic"/>
              </a:rPr>
              <a:t> to give “New SNR”</a:t>
            </a:r>
            <a:r>
              <a:rPr lang="en-US" baseline="30000" dirty="0" smtClean="0">
                <a:latin typeface="+mj-lt"/>
                <a:cs typeface="CMU Classical Serif Italic"/>
              </a:rPr>
              <a:t>2</a:t>
            </a:r>
            <a:r>
              <a:rPr lang="en-US" dirty="0" smtClean="0">
                <a:cs typeface="CMU Classical Serif Italic"/>
              </a:rPr>
              <a:t>:</a:t>
            </a:r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381250" y="2184400"/>
            <a:ext cx="3060700" cy="1066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689100" y="4305300"/>
            <a:ext cx="5016500" cy="114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51400" y="6334780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/>
              <a:t>B Allen. </a:t>
            </a:r>
            <a:r>
              <a:rPr lang="en-US" sz="1400" i="1" dirty="0" smtClean="0"/>
              <a:t>Phys. Rev. D </a:t>
            </a:r>
            <a:r>
              <a:rPr lang="en-US" sz="1400" dirty="0" smtClean="0"/>
              <a:t>71:062001, 2005.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J </a:t>
            </a:r>
            <a:r>
              <a:rPr lang="en-US" sz="1400" dirty="0" err="1" smtClean="0"/>
              <a:t>Abadie</a:t>
            </a:r>
            <a:r>
              <a:rPr lang="en-US" sz="1400" dirty="0" smtClean="0"/>
              <a:t> et al. </a:t>
            </a:r>
            <a:r>
              <a:rPr lang="en-US" sz="1400" i="1" dirty="0" smtClean="0"/>
              <a:t>In preparation</a:t>
            </a:r>
            <a:r>
              <a:rPr lang="en-US" sz="1400" dirty="0" smtClean="0"/>
              <a:t>, 2011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Symbol" charset="2"/>
                <a:sym typeface="Symbol" charset="2"/>
              </a:rPr>
              <a:t></a:t>
            </a:r>
            <a:r>
              <a:rPr lang="en-US" baseline="30000" dirty="0" smtClean="0">
                <a:cs typeface="CMU Classical Serif Italic"/>
              </a:rPr>
              <a:t>2</a:t>
            </a:r>
            <a:r>
              <a:rPr lang="en-US" dirty="0" smtClean="0">
                <a:cs typeface="CMU Classical Serif Italic"/>
              </a:rPr>
              <a:t> Test</a:t>
            </a:r>
            <a:endParaRPr lang="en-US" dirty="0"/>
          </a:p>
        </p:txBody>
      </p:sp>
      <p:pic>
        <p:nvPicPr>
          <p:cNvPr id="5" name="Content Placeholder 4" descr="H1-plotsnrchi_nospin_cat1_snr_chisq-967593543-1209744.al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645" y="1511300"/>
            <a:ext cx="6638557" cy="4928626"/>
          </a:xfrm>
        </p:spPr>
      </p:pic>
      <p:sp>
        <p:nvSpPr>
          <p:cNvPr id="6" name="Rectangle 5"/>
          <p:cNvSpPr/>
          <p:nvPr/>
        </p:nvSpPr>
        <p:spPr bwMode="auto">
          <a:xfrm>
            <a:off x="533400" y="1295400"/>
            <a:ext cx="8178800" cy="292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Symbol" charset="2"/>
                <a:sym typeface="Symbol" charset="2"/>
              </a:rPr>
              <a:t></a:t>
            </a:r>
            <a:r>
              <a:rPr lang="en-US" baseline="30000" dirty="0" smtClean="0">
                <a:cs typeface="CMU Classical Serif Italic"/>
              </a:rPr>
              <a:t>2</a:t>
            </a:r>
            <a:r>
              <a:rPr lang="en-US" dirty="0" smtClean="0">
                <a:cs typeface="CMU Classical Serif Italic"/>
              </a:rPr>
              <a:t> Test</a:t>
            </a:r>
            <a:endParaRPr lang="en-US" dirty="0"/>
          </a:p>
        </p:txBody>
      </p:sp>
      <p:pic>
        <p:nvPicPr>
          <p:cNvPr id="4" name="Content Placeholder 3" descr="H1-newsnr_hist_cat1_veto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>
          <a:xfrm>
            <a:off x="0" y="1470959"/>
            <a:ext cx="9144000" cy="48409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Vetoes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correlations to environmental channels; if strong correlation, remove time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997200"/>
            <a:ext cx="7175184" cy="3543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54400" y="3009900"/>
            <a:ext cx="228600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Pre-veto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001963"/>
            <a:ext cx="7178040" cy="3544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Vetoes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correlations to environmental channels; if strong correlation, remove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54400" y="3009900"/>
            <a:ext cx="255270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Vetoes Applied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 </a:t>
            </a:r>
            <a:r>
              <a:rPr lang="en-US" dirty="0" err="1" smtClean="0"/>
              <a:t>GWs</a:t>
            </a:r>
            <a:r>
              <a:rPr lang="en-US" dirty="0" smtClean="0"/>
              <a:t> to be only correlated source across detectors</a:t>
            </a:r>
          </a:p>
          <a:p>
            <a:r>
              <a:rPr lang="en-US" dirty="0" smtClean="0"/>
              <a:t>Demand triggers to be coincident in time and mass</a:t>
            </a:r>
            <a:endParaRPr lang="en-US" dirty="0"/>
          </a:p>
        </p:txBody>
      </p:sp>
      <p:pic>
        <p:nvPicPr>
          <p:cNvPr id="5" name="Picture 4" descr="coincidence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60800"/>
            <a:ext cx="83439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 </a:t>
            </a:r>
            <a:r>
              <a:rPr lang="en-US" dirty="0" err="1" smtClean="0"/>
              <a:t>GWs</a:t>
            </a:r>
            <a:r>
              <a:rPr lang="en-US" dirty="0" smtClean="0"/>
              <a:t> to be only correlated source across detectors</a:t>
            </a:r>
          </a:p>
          <a:p>
            <a:r>
              <a:rPr lang="en-US" dirty="0" smtClean="0"/>
              <a:t>Demand triggers to be coincident in time and mass</a:t>
            </a:r>
            <a:endParaRPr lang="en-US" dirty="0"/>
          </a:p>
        </p:txBody>
      </p:sp>
      <p:pic>
        <p:nvPicPr>
          <p:cNvPr id="6" name="Picture 5" descr="coincidence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52863"/>
            <a:ext cx="8343900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 </a:t>
            </a:r>
            <a:r>
              <a:rPr lang="en-US" dirty="0" err="1" smtClean="0"/>
              <a:t>GWs</a:t>
            </a:r>
            <a:r>
              <a:rPr lang="en-US" dirty="0" smtClean="0"/>
              <a:t> to be only correlated source across detectors</a:t>
            </a:r>
          </a:p>
          <a:p>
            <a:r>
              <a:rPr lang="en-US" dirty="0" smtClean="0"/>
              <a:t>Demand triggers to be coincident in time and mass</a:t>
            </a:r>
            <a:endParaRPr lang="en-US" dirty="0"/>
          </a:p>
        </p:txBody>
      </p:sp>
      <p:pic>
        <p:nvPicPr>
          <p:cNvPr id="5" name="Picture 4" descr="coincidence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52863"/>
            <a:ext cx="8343900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estimate background rate</a:t>
            </a:r>
          </a:p>
          <a:p>
            <a:r>
              <a:rPr lang="en-US" dirty="0" smtClean="0"/>
              <a:t>Slide detector data in time &gt; light travel time between interferometer sites</a:t>
            </a:r>
            <a:endParaRPr lang="en-US" dirty="0"/>
          </a:p>
        </p:txBody>
      </p:sp>
      <p:pic>
        <p:nvPicPr>
          <p:cNvPr id="4" name="Picture 3" descr="slide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52863"/>
            <a:ext cx="8343900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estimate background rate</a:t>
            </a:r>
          </a:p>
          <a:p>
            <a:r>
              <a:rPr lang="en-US" dirty="0" smtClean="0"/>
              <a:t>Slide detector data in time &gt; light travel time between interferometer sites</a:t>
            </a:r>
            <a:endParaRPr lang="en-US" dirty="0"/>
          </a:p>
        </p:txBody>
      </p:sp>
      <p:pic>
        <p:nvPicPr>
          <p:cNvPr id="5" name="Picture 4" descr="slide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52863"/>
            <a:ext cx="8343900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of </a:t>
            </a:r>
            <a:r>
              <a:rPr lang="en-US" dirty="0" err="1" smtClean="0"/>
              <a:t>GWs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General Relativity predicts the emission of gravitational waves (</a:t>
            </a:r>
            <a:r>
              <a:rPr lang="en-US" sz="2400" dirty="0" err="1" smtClean="0"/>
              <a:t>GWs</a:t>
            </a:r>
            <a:r>
              <a:rPr lang="en-US" sz="2400" dirty="0" smtClean="0"/>
              <a:t>) from a changing mass </a:t>
            </a:r>
            <a:r>
              <a:rPr lang="en-US" sz="2400" dirty="0" err="1" smtClean="0"/>
              <a:t>quadrupole</a:t>
            </a:r>
            <a:r>
              <a:rPr lang="en-US" sz="2400" dirty="0" smtClean="0"/>
              <a:t> (or higher moment)</a:t>
            </a:r>
          </a:p>
          <a:p>
            <a:r>
              <a:rPr lang="en-US" sz="2400" dirty="0" smtClean="0"/>
              <a:t>Two polarizations to the gravitational wave: </a:t>
            </a:r>
          </a:p>
          <a:p>
            <a:endParaRPr lang="en-US" sz="2400" dirty="0" smtClean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238250" y="3956050"/>
            <a:ext cx="6921500" cy="97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estimate background rate</a:t>
            </a:r>
          </a:p>
          <a:p>
            <a:r>
              <a:rPr lang="en-US" dirty="0" smtClean="0"/>
              <a:t>Slide detector data in time &gt; light travel time between interferometer sites</a:t>
            </a:r>
            <a:endParaRPr lang="en-US" dirty="0"/>
          </a:p>
        </p:txBody>
      </p:sp>
      <p:pic>
        <p:nvPicPr>
          <p:cNvPr id="7" name="Picture 6" descr="slide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0" y="3852863"/>
            <a:ext cx="8343900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Content Placeholder 5" descr="ihopeOverviewColor2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83796" r="-83796"/>
              <a:stretch>
                <a:fillRect/>
              </a:stretch>
            </p:blipFill>
          </mc:Choice>
          <mc:Fallback>
            <p:blipFill>
              <a:blip r:embed="rId3"/>
              <a:srcRect l="-83796" r="-83796"/>
              <a:stretch>
                <a:fillRect/>
              </a:stretch>
            </p:blipFill>
          </mc:Fallback>
        </mc:AlternateContent>
        <p:spPr>
          <a:xfrm>
            <a:off x="6585" y="1354666"/>
            <a:ext cx="9179749" cy="485986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ipedownDiagramClrWhit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84551" r="-84551"/>
              <a:stretch>
                <a:fillRect/>
              </a:stretch>
            </p:blipFill>
          </mc:Choice>
          <mc:Fallback>
            <p:blipFill>
              <a:blip r:embed="rId3"/>
              <a:srcRect l="-84551" r="-84551"/>
              <a:stretch>
                <a:fillRect/>
              </a:stretch>
            </p:blipFill>
          </mc:Fallback>
        </mc:AlternateContent>
        <p:spPr>
          <a:xfrm>
            <a:off x="-1295400" y="152400"/>
            <a:ext cx="12234333" cy="6477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819400"/>
            <a:ext cx="4038600" cy="1143000"/>
          </a:xfrm>
        </p:spPr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38300"/>
            <a:ext cx="3810000" cy="41148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Calculate coincident statistics</a:t>
            </a:r>
          </a:p>
          <a:p>
            <a:r>
              <a:rPr lang="en-US" dirty="0" smtClean="0"/>
              <a:t>Compute false alarm rates</a:t>
            </a:r>
          </a:p>
          <a:p>
            <a:r>
              <a:rPr lang="en-US" dirty="0" smtClean="0"/>
              <a:t>Perform “injection” finding</a:t>
            </a:r>
          </a:p>
          <a:p>
            <a:r>
              <a:rPr lang="en-US" dirty="0" smtClean="0"/>
              <a:t>Produce plots and lists of loudest triggers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38300"/>
            <a:ext cx="3810000" cy="4114800"/>
          </a:xfrm>
        </p:spPr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Calculate coincident statistics</a:t>
            </a:r>
          </a:p>
          <a:p>
            <a:r>
              <a:rPr lang="en-US" dirty="0" smtClean="0"/>
              <a:t>Compute false alarm rates</a:t>
            </a:r>
          </a:p>
          <a:p>
            <a:r>
              <a:rPr lang="en-US" dirty="0" smtClean="0"/>
              <a:t>Perform “injection” finding</a:t>
            </a:r>
          </a:p>
          <a:p>
            <a:r>
              <a:rPr lang="en-US" dirty="0" smtClean="0"/>
              <a:t>Produce plots and lists of loudest triggers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473700" y="3001963"/>
            <a:ext cx="2565400" cy="132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38300"/>
            <a:ext cx="3810000" cy="4114800"/>
          </a:xfrm>
        </p:spPr>
        <p:txBody>
          <a:bodyPr/>
          <a:lstStyle/>
          <a:p>
            <a:r>
              <a:rPr lang="en-US" dirty="0" smtClean="0"/>
              <a:t>Calculate coincident statistics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Compute false alarm rates</a:t>
            </a:r>
          </a:p>
          <a:p>
            <a:r>
              <a:rPr lang="en-US" dirty="0" smtClean="0"/>
              <a:t>Perform “injection” finding</a:t>
            </a:r>
          </a:p>
          <a:p>
            <a:r>
              <a:rPr lang="en-US" dirty="0" smtClean="0"/>
              <a:t>Produce plots and lists of loudest triggers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491038" y="3001963"/>
            <a:ext cx="4127500" cy="96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38300"/>
            <a:ext cx="3810000" cy="4114800"/>
          </a:xfrm>
        </p:spPr>
        <p:txBody>
          <a:bodyPr/>
          <a:lstStyle/>
          <a:p>
            <a:r>
              <a:rPr lang="en-US" dirty="0" smtClean="0"/>
              <a:t>Calculate coincident statistics</a:t>
            </a:r>
          </a:p>
          <a:p>
            <a:r>
              <a:rPr lang="en-US" dirty="0" smtClean="0"/>
              <a:t>Compute false alarm rates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Perform “injection” finding</a:t>
            </a:r>
          </a:p>
          <a:p>
            <a:r>
              <a:rPr lang="en-US" dirty="0" smtClean="0"/>
              <a:t>Produce plots and lists of loudest triggers</a:t>
            </a:r>
            <a:endParaRPr lang="en-US" dirty="0"/>
          </a:p>
        </p:txBody>
      </p:sp>
      <p:pic>
        <p:nvPicPr>
          <p:cNvPr id="4" name="Picture 3" descr="H1L1-ligolw_cbc_plotfm_fm_dist_v_param_ALLINJ_CAT_4_VETO_F1_ALLINJ_PLOTTED-961545543-36289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166390"/>
            <a:ext cx="4483100" cy="3521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pic>
        <p:nvPicPr>
          <p:cNvPr id="8" name="Content Placeholder 7" descr="H1L1-ligolw_cbc_plotfm_fm_dist_v_param_ALLINJ_CAT_4_VETO_F1_ALLINJ_PLOTTED-961545543-362894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4213" r="-24213"/>
          <a:stretch>
            <a:fillRect/>
          </a:stretch>
        </p:blipFill>
        <p:spPr>
          <a:xfrm>
            <a:off x="0" y="1364129"/>
            <a:ext cx="9153878" cy="48461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38300"/>
            <a:ext cx="3810000" cy="4114800"/>
          </a:xfrm>
        </p:spPr>
        <p:txBody>
          <a:bodyPr/>
          <a:lstStyle/>
          <a:p>
            <a:r>
              <a:rPr lang="en-US" dirty="0" smtClean="0"/>
              <a:t>Calculate coincident statistics</a:t>
            </a:r>
          </a:p>
          <a:p>
            <a:r>
              <a:rPr lang="en-US" dirty="0" smtClean="0"/>
              <a:t>Compute false alarm rates</a:t>
            </a:r>
          </a:p>
          <a:p>
            <a:r>
              <a:rPr lang="en-US" dirty="0" smtClean="0"/>
              <a:t>Perform “injection” finding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Produce plots and lists of loudest triggers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 descr="H1L1-ligolw_cbc_plotfm_fm_dist_v_param_ALLINJ_CAT_4_VETO_F1_ALLINJ_PLOTTED-961545543-36289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166390"/>
            <a:ext cx="4483100" cy="3521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S5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of </a:t>
            </a:r>
            <a:r>
              <a:rPr lang="en-US" dirty="0" err="1" smtClean="0"/>
              <a:t>GWs</a:t>
            </a:r>
            <a:endParaRPr lang="en-US" dirty="0"/>
          </a:p>
        </p:txBody>
      </p:sp>
      <p:pic>
        <p:nvPicPr>
          <p:cNvPr id="5" name="Content Placeholder 4" descr="hpls-hcrsAlt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7456" b="-7456"/>
              <a:stretch>
                <a:fillRect/>
              </a:stretch>
            </p:blipFill>
          </mc:Choice>
          <mc:Fallback>
            <p:blipFill>
              <a:blip r:embed="rId3"/>
              <a:srcRect t="-7456" b="-7456"/>
              <a:stretch>
                <a:fillRect/>
              </a:stretch>
            </p:blipFill>
          </mc:Fallback>
        </mc:AlternateContent>
        <p:spPr>
          <a:xfrm>
            <a:off x="685800" y="1477424"/>
            <a:ext cx="7772400" cy="4800600"/>
          </a:xfr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47700" y="1875362"/>
            <a:ext cx="431800" cy="393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43465" y="3907364"/>
            <a:ext cx="431800" cy="355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25450" y="5499101"/>
            <a:ext cx="1060450" cy="1047749"/>
            <a:chOff x="463550" y="5334001"/>
            <a:chExt cx="1060450" cy="1047749"/>
          </a:xfrm>
        </p:grpSpPr>
        <p:cxnSp>
          <p:nvCxnSpPr>
            <p:cNvPr id="10" name="Straight Arrow Connector 9"/>
            <p:cNvCxnSpPr>
              <a:cxnSpLocks/>
            </p:cNvCxnSpPr>
            <p:nvPr/>
          </p:nvCxnSpPr>
          <p:spPr bwMode="auto">
            <a:xfrm>
              <a:off x="685800" y="6170624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12" name="Straight Arrow Connector 11"/>
            <p:cNvCxnSpPr>
              <a:cxnSpLocks/>
            </p:cNvCxnSpPr>
            <p:nvPr/>
          </p:nvCxnSpPr>
          <p:spPr bwMode="auto">
            <a:xfrm rot="16200000">
              <a:off x="267489" y="5752312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pic>
          <p:nvPicPr>
            <p:cNvPr id="14" name="Picture 1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1301750" y="6242050"/>
              <a:ext cx="165100" cy="1397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463550" y="5384800"/>
              <a:ext cx="139700" cy="177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S5 and VSR1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470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S5 broken into three analyses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S5 first year</a:t>
            </a:r>
            <a:r>
              <a:rPr lang="en-US" baseline="30000" dirty="0" smtClean="0">
                <a:latin typeface="+mj-lt"/>
              </a:rPr>
              <a:t>1</a:t>
            </a:r>
            <a:r>
              <a:rPr lang="en-US" dirty="0" smtClean="0"/>
              <a:t>: November 2005 – November 2006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S5 12-18 month</a:t>
            </a:r>
            <a:r>
              <a:rPr lang="en-US" baseline="30000" dirty="0" smtClean="0">
                <a:latin typeface="+mj-lt"/>
              </a:rPr>
              <a:t>2</a:t>
            </a:r>
            <a:r>
              <a:rPr lang="en-US" dirty="0" smtClean="0"/>
              <a:t>: November 2006 – May 2007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Joint LIGO/Virgo search</a:t>
            </a:r>
            <a:r>
              <a:rPr lang="en-US" baseline="30000" dirty="0" smtClean="0">
                <a:latin typeface="+mj-lt"/>
              </a:rPr>
              <a:t>3</a:t>
            </a:r>
            <a:r>
              <a:rPr lang="en-US" dirty="0" smtClean="0"/>
              <a:t>: May – October 2007</a:t>
            </a:r>
            <a:endParaRPr lang="en-US" sz="1400" dirty="0" smtClean="0"/>
          </a:p>
          <a:p>
            <a:pPr lvl="2">
              <a:spcAft>
                <a:spcPts val="0"/>
              </a:spcAft>
            </a:pPr>
            <a:endParaRPr lang="en-US" sz="1400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4km and 2km Hanford (H1 and H2), 4km Livingston (L1), and 3km Virgo (V1) used</a:t>
            </a:r>
          </a:p>
          <a:p>
            <a:pPr lvl="3">
              <a:spcAft>
                <a:spcPts val="600"/>
              </a:spcAft>
            </a:pPr>
            <a:endParaRPr lang="en-US" sz="1000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S5 first year and 12-18 month used similar pipeline; modified for LIGO/Virgo 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28900" y="6027003"/>
            <a:ext cx="651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 B. Abbott et al. </a:t>
            </a:r>
            <a:r>
              <a:rPr lang="en-US" sz="1600" i="1" dirty="0" smtClean="0"/>
              <a:t>Phys. Rev. D</a:t>
            </a:r>
            <a:r>
              <a:rPr lang="en-US" sz="1600" dirty="0" smtClean="0"/>
              <a:t>, 79:122001, 2009.</a:t>
            </a:r>
          </a:p>
          <a:p>
            <a:r>
              <a:rPr lang="en-US" sz="1600" dirty="0" smtClean="0"/>
              <a:t>2. B. Abbott, …, C. Capano, et al. </a:t>
            </a:r>
            <a:r>
              <a:rPr lang="en-US" sz="1600" i="1" dirty="0" smtClean="0"/>
              <a:t>Phys. Rev. D</a:t>
            </a:r>
            <a:r>
              <a:rPr lang="en-US" sz="1600" dirty="0" smtClean="0"/>
              <a:t>, 80:047101, 2009.</a:t>
            </a:r>
          </a:p>
          <a:p>
            <a:r>
              <a:rPr lang="en-US" sz="1600" dirty="0" smtClean="0"/>
              <a:t>3. J. </a:t>
            </a:r>
            <a:r>
              <a:rPr lang="en-US" sz="1600" dirty="0" err="1" smtClean="0"/>
              <a:t>Abadie</a:t>
            </a:r>
            <a:r>
              <a:rPr lang="en-US" sz="1600" dirty="0" smtClean="0"/>
              <a:t> et al. </a:t>
            </a:r>
            <a:r>
              <a:rPr lang="en-US" sz="1600" i="1" dirty="0" smtClean="0"/>
              <a:t>Phys. Rev. D</a:t>
            </a:r>
            <a:r>
              <a:rPr lang="en-US" sz="1600" dirty="0" smtClean="0"/>
              <a:t>, 82:102001, 2010.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Analyzed time &amp; Sensitivity</a:t>
            </a:r>
            <a:endParaRPr lang="en-US" dirty="0"/>
          </a:p>
        </p:txBody>
      </p:sp>
      <p:pic>
        <p:nvPicPr>
          <p:cNvPr id="179218" name="Picture 18" descr="s5LVC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-14795" r="-14795"/>
          <a:stretch>
            <a:fillRect/>
          </a:stretch>
        </p:blipFill>
        <p:spPr>
          <a:xfrm>
            <a:off x="685800" y="2197100"/>
            <a:ext cx="7772400" cy="4114800"/>
          </a:xfrm>
        </p:spPr>
      </p:pic>
      <p:sp>
        <p:nvSpPr>
          <p:cNvPr id="179219" name="Text Box 19"/>
          <p:cNvSpPr txBox="1">
            <a:spLocks noChangeArrowheads="1"/>
          </p:cNvSpPr>
          <p:nvPr/>
        </p:nvSpPr>
        <p:spPr bwMode="auto">
          <a:xfrm>
            <a:off x="3733800" y="6311900"/>
            <a:ext cx="38862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 smtClean="0"/>
              <a:t>J. </a:t>
            </a:r>
            <a:r>
              <a:rPr lang="en-US" sz="1200" dirty="0" err="1" smtClean="0"/>
              <a:t>Abadie</a:t>
            </a:r>
            <a:r>
              <a:rPr lang="en-US" sz="1200" dirty="0" smtClean="0"/>
              <a:t> et al. </a:t>
            </a:r>
            <a:r>
              <a:rPr lang="en-US" sz="1200" i="1" dirty="0" smtClean="0"/>
              <a:t>Phys. Rev. D</a:t>
            </a:r>
            <a:r>
              <a:rPr lang="en-US" sz="1200" dirty="0" smtClean="0"/>
              <a:t>, 82:102001, 2010.</a:t>
            </a:r>
            <a:endParaRPr lang="en-US" sz="1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838200" y="11557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Total analyzed time was ~0.9 years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LIGO reached design sensitivity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gravitational waves were detected</a:t>
            </a:r>
          </a:p>
          <a:p>
            <a:r>
              <a:rPr lang="en-US" dirty="0" smtClean="0"/>
              <a:t>Upper limits on BNS, NSBH, and BBH coalescence placed by combining results with earlier analyses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Upper Limits</a:t>
            </a:r>
            <a:endParaRPr lang="en-US" dirty="0"/>
          </a:p>
        </p:txBody>
      </p:sp>
      <p:pic>
        <p:nvPicPr>
          <p:cNvPr id="4" name="Content Placeholder 3" descr="S5rate_comparison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>
          <a:xfrm>
            <a:off x="323144" y="1447800"/>
            <a:ext cx="8516056" cy="4508500"/>
          </a:xfrm>
        </p:spPr>
      </p:pic>
      <p:sp>
        <p:nvSpPr>
          <p:cNvPr id="5" name="TextBox 4"/>
          <p:cNvSpPr txBox="1"/>
          <p:nvPr/>
        </p:nvSpPr>
        <p:spPr>
          <a:xfrm>
            <a:off x="3213100" y="1917700"/>
            <a:ext cx="25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Excluded Region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S6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Periods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27200"/>
            <a:ext cx="7772400" cy="4521200"/>
          </a:xfrm>
        </p:spPr>
        <p:txBody>
          <a:bodyPr/>
          <a:lstStyle/>
          <a:p>
            <a:r>
              <a:rPr lang="en-US" dirty="0" smtClean="0"/>
              <a:t>S6 and VSR2/3 jointly analyzed</a:t>
            </a:r>
          </a:p>
          <a:p>
            <a:r>
              <a:rPr lang="en-US" dirty="0" smtClean="0"/>
              <a:t>S6</a:t>
            </a:r>
            <a:r>
              <a:rPr lang="en-US" dirty="0"/>
              <a:t>/VSR2/3 broken up into 4 analysis periods</a:t>
            </a:r>
          </a:p>
          <a:p>
            <a:pPr lvl="1"/>
            <a:r>
              <a:rPr lang="en-US" dirty="0"/>
              <a:t>“A”: July 7, 2009 - Sept. 1, 2009</a:t>
            </a:r>
          </a:p>
          <a:p>
            <a:pPr lvl="1"/>
            <a:r>
              <a:rPr lang="en-US" dirty="0"/>
              <a:t>“B”: Sept. 24, 2009 - Jan. 11, </a:t>
            </a:r>
            <a:r>
              <a:rPr lang="en-US" dirty="0" smtClean="0"/>
              <a:t>2010</a:t>
            </a:r>
          </a:p>
          <a:p>
            <a:pPr lvl="2"/>
            <a:r>
              <a:rPr lang="en-US" dirty="0" smtClean="0"/>
              <a:t>End VSR2</a:t>
            </a:r>
          </a:p>
          <a:p>
            <a:pPr lvl="1"/>
            <a:r>
              <a:rPr lang="en-US" dirty="0"/>
              <a:t>“C”: Feb. 6, 2010 - June 25, </a:t>
            </a:r>
            <a:r>
              <a:rPr lang="en-US" dirty="0" smtClean="0"/>
              <a:t>2010</a:t>
            </a:r>
          </a:p>
          <a:p>
            <a:pPr lvl="2"/>
            <a:r>
              <a:rPr lang="en-US" dirty="0" smtClean="0"/>
              <a:t>LIGO only</a:t>
            </a:r>
          </a:p>
          <a:p>
            <a:pPr lvl="1"/>
            <a:r>
              <a:rPr lang="en-US" dirty="0"/>
              <a:t>“D”: June 26, 2010 - Oct. 20, </a:t>
            </a:r>
            <a:r>
              <a:rPr lang="en-US" dirty="0" smtClean="0"/>
              <a:t>2010</a:t>
            </a:r>
          </a:p>
          <a:p>
            <a:pPr lvl="2"/>
            <a:r>
              <a:rPr lang="en-US" dirty="0" smtClean="0"/>
              <a:t>VSR3 started August 11, 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7500"/>
            <a:ext cx="7772400" cy="1143000"/>
          </a:xfrm>
        </p:spPr>
        <p:txBody>
          <a:bodyPr/>
          <a:lstStyle/>
          <a:p>
            <a:r>
              <a:rPr lang="en-US" dirty="0"/>
              <a:t>Changes from initial LIGO/Virgo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LIGO</a:t>
            </a:r>
          </a:p>
          <a:p>
            <a:pPr lvl="1"/>
            <a:r>
              <a:rPr lang="en-US" dirty="0"/>
              <a:t>More powerful laser installed</a:t>
            </a:r>
          </a:p>
          <a:p>
            <a:pPr lvl="1"/>
            <a:r>
              <a:rPr lang="en-US" dirty="0"/>
              <a:t>Advanced LIGO prototypes</a:t>
            </a:r>
          </a:p>
          <a:p>
            <a:pPr lvl="1"/>
            <a:r>
              <a:rPr lang="en-US" dirty="0"/>
              <a:t>No H2</a:t>
            </a:r>
          </a:p>
          <a:p>
            <a:r>
              <a:rPr lang="en-US" dirty="0"/>
              <a:t>Virgo</a:t>
            </a:r>
          </a:p>
          <a:p>
            <a:pPr lvl="1"/>
            <a:r>
              <a:rPr lang="en-US" dirty="0"/>
              <a:t>Increased laser power</a:t>
            </a:r>
          </a:p>
          <a:p>
            <a:pPr lvl="1"/>
            <a:r>
              <a:rPr lang="en-US" dirty="0"/>
              <a:t>Thermal compensation system added</a:t>
            </a:r>
          </a:p>
          <a:p>
            <a:pPr lvl="1"/>
            <a:r>
              <a:rPr lang="en-US" dirty="0"/>
              <a:t>Scattered light </a:t>
            </a:r>
            <a:r>
              <a:rPr lang="en-US" dirty="0" smtClean="0"/>
              <a:t>mitigation</a:t>
            </a:r>
          </a:p>
          <a:p>
            <a:pPr lvl="1"/>
            <a:r>
              <a:rPr lang="en-US" dirty="0" smtClean="0"/>
              <a:t>Monolithic suspension (VSR3)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Changes from initial LIGO/Virgo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3.5pN order SPA templates</a:t>
            </a:r>
          </a:p>
          <a:p>
            <a:pPr lvl="1"/>
            <a:r>
              <a:rPr lang="en-US" dirty="0"/>
              <a:t>2.0pN used in S5</a:t>
            </a:r>
            <a:endParaRPr lang="en-US" dirty="0" smtClean="0"/>
          </a:p>
          <a:p>
            <a:r>
              <a:rPr lang="en-US" dirty="0" smtClean="0"/>
              <a:t>New SNR implemented</a:t>
            </a:r>
          </a:p>
          <a:p>
            <a:pPr lvl="1"/>
            <a:r>
              <a:rPr lang="en-US" dirty="0" smtClean="0"/>
              <a:t>Improvement </a:t>
            </a:r>
            <a:r>
              <a:rPr lang="en-US" dirty="0"/>
              <a:t>over “effective” SNR used in </a:t>
            </a:r>
            <a:r>
              <a:rPr lang="en-US" dirty="0" smtClean="0"/>
              <a:t>S5</a:t>
            </a:r>
          </a:p>
          <a:p>
            <a:endParaRPr lang="en-US" dirty="0" smtClean="0"/>
          </a:p>
          <a:p>
            <a:endParaRPr lang="en-US" dirty="0">
              <a:latin typeface="Symbol" charset="2"/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7500"/>
            <a:ext cx="7772400" cy="1143000"/>
          </a:xfrm>
        </p:spPr>
        <p:txBody>
          <a:bodyPr/>
          <a:lstStyle/>
          <a:p>
            <a:r>
              <a:rPr lang="en-US" dirty="0"/>
              <a:t>Changes from initial LIGO/Virgo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collaboration between data analysts and instrumentalists</a:t>
            </a:r>
          </a:p>
          <a:p>
            <a:r>
              <a:rPr lang="en-US" dirty="0"/>
              <a:t>Lower latency results</a:t>
            </a:r>
          </a:p>
          <a:p>
            <a:pPr lvl="1"/>
            <a:r>
              <a:rPr lang="en-US" dirty="0"/>
              <a:t>S5: had initial results 1-2 yrs after data taken</a:t>
            </a:r>
          </a:p>
          <a:p>
            <a:pPr lvl="1"/>
            <a:r>
              <a:rPr lang="en-US" dirty="0"/>
              <a:t>S6: had initial results within weeks of taking data</a:t>
            </a:r>
          </a:p>
          <a:p>
            <a:r>
              <a:rPr lang="en-US" dirty="0"/>
              <a:t>Were able to fine-tune data quality for CBC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pic>
        <p:nvPicPr>
          <p:cNvPr id="6" name="Content Placeholder 5" descr="s6-hzrange_v_tim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94" r="-1294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a GW</a:t>
            </a:r>
            <a:endParaRPr lang="en-US" dirty="0"/>
          </a:p>
        </p:txBody>
      </p:sp>
      <p:pic>
        <p:nvPicPr>
          <p:cNvPr id="5" name="Content Placeholder 4" descr="hpls-hcrsAltMirror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11086" b="-11086"/>
              <a:stretch>
                <a:fillRect/>
              </a:stretch>
            </p:blipFill>
          </mc:Choice>
          <mc:Fallback>
            <p:blipFill>
              <a:blip r:embed="rId3"/>
              <a:srcRect t="-11086" b="-11086"/>
              <a:stretch>
                <a:fillRect/>
              </a:stretch>
            </p:blipFill>
          </mc:Fallback>
        </mc:AlternateContent>
        <p:spPr>
          <a:xfrm>
            <a:off x="685800" y="1418128"/>
            <a:ext cx="7772400" cy="4114800"/>
          </a:xfrm>
        </p:spPr>
      </p:pic>
      <p:grpSp>
        <p:nvGrpSpPr>
          <p:cNvPr id="6" name="Group 5"/>
          <p:cNvGrpSpPr/>
          <p:nvPr/>
        </p:nvGrpSpPr>
        <p:grpSpPr>
          <a:xfrm>
            <a:off x="425450" y="5499101"/>
            <a:ext cx="1060450" cy="1047749"/>
            <a:chOff x="463550" y="5334001"/>
            <a:chExt cx="1060450" cy="1047749"/>
          </a:xfrm>
        </p:grpSpPr>
        <p:cxnSp>
          <p:nvCxnSpPr>
            <p:cNvPr id="7" name="Straight Arrow Connector 6"/>
            <p:cNvCxnSpPr>
              <a:cxnSpLocks/>
            </p:cNvCxnSpPr>
            <p:nvPr/>
          </p:nvCxnSpPr>
          <p:spPr bwMode="auto">
            <a:xfrm>
              <a:off x="685800" y="6170624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8" name="Straight Arrow Connector 7"/>
            <p:cNvCxnSpPr>
              <a:cxnSpLocks/>
            </p:cNvCxnSpPr>
            <p:nvPr/>
          </p:nvCxnSpPr>
          <p:spPr bwMode="auto">
            <a:xfrm rot="16200000">
              <a:off x="267489" y="5752312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pic>
          <p:nvPicPr>
            <p:cNvPr id="9" name="Picture 8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1301750" y="6242050"/>
              <a:ext cx="165100" cy="1397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463550" y="5384800"/>
              <a:ext cx="139700" cy="177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Sensitivity: S6A</a:t>
            </a:r>
            <a:endParaRPr lang="en-US" dirty="0"/>
          </a:p>
        </p:txBody>
      </p:sp>
      <p:pic>
        <p:nvPicPr>
          <p:cNvPr id="4" name="Content Placeholder 3" descr="s6a_insprang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Sensitivity: S6B</a:t>
            </a:r>
            <a:endParaRPr lang="en-US" dirty="0"/>
          </a:p>
        </p:txBody>
      </p:sp>
      <p:pic>
        <p:nvPicPr>
          <p:cNvPr id="4" name="Content Placeholder 3" descr="s6b_insprang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Sensitivity: S6C</a:t>
            </a:r>
            <a:endParaRPr lang="en-US" dirty="0"/>
          </a:p>
        </p:txBody>
      </p:sp>
      <p:pic>
        <p:nvPicPr>
          <p:cNvPr id="4" name="Content Placeholder 3" descr="s6c_insprang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Sensitivity: S6D</a:t>
            </a:r>
            <a:endParaRPr lang="en-US" dirty="0"/>
          </a:p>
        </p:txBody>
      </p:sp>
      <p:pic>
        <p:nvPicPr>
          <p:cNvPr id="6" name="Content Placeholder 5" descr="s6d_insprang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0833" r="-20833"/>
              <a:stretch>
                <a:fillRect/>
              </a:stretch>
            </p:blipFill>
          </mc:Choice>
          <mc:Fallback>
            <p:blipFill>
              <a:blip r:embed="rId3"/>
              <a:srcRect l="-20833" r="-2083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7500"/>
            <a:ext cx="7772400" cy="1143000"/>
          </a:xfrm>
        </p:spPr>
        <p:txBody>
          <a:bodyPr/>
          <a:lstStyle/>
          <a:p>
            <a:r>
              <a:rPr lang="en-US" dirty="0" smtClean="0"/>
              <a:t>Analyzed Time</a:t>
            </a:r>
            <a:endParaRPr lang="en-US" dirty="0"/>
          </a:p>
        </p:txBody>
      </p:sp>
      <p:graphicFrame>
        <p:nvGraphicFramePr>
          <p:cNvPr id="193781" name="Group 245"/>
          <p:cNvGraphicFramePr>
            <a:graphicFrameLocks noGrp="1"/>
          </p:cNvGraphicFramePr>
          <p:nvPr>
            <p:ph type="tbl" idx="1"/>
          </p:nvPr>
        </p:nvGraphicFramePr>
        <p:xfrm>
          <a:off x="1828800" y="1626420"/>
          <a:ext cx="5638800" cy="440049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879600"/>
                <a:gridCol w="1879600"/>
                <a:gridCol w="1879600"/>
              </a:tblGrid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Period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Live time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Duty Cycle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S6A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29.2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0.53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S6B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47.7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0.44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S6C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39.3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0.28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S6D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58.3 days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0.50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Total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174.5 days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(0.48 years)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Century" charset="0"/>
                          <a:ea typeface="Osaka" charset="-128"/>
                          <a:cs typeface="Osaka" charset="-128"/>
                        </a:rPr>
                        <a:t>0.41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Century" charset="0"/>
                        <a:ea typeface="Osaka" charset="-128"/>
                        <a:cs typeface="Osaka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3783" name="Text Box 247"/>
          <p:cNvSpPr txBox="1">
            <a:spLocks noChangeArrowheads="1"/>
          </p:cNvSpPr>
          <p:nvPr/>
        </p:nvSpPr>
        <p:spPr bwMode="auto">
          <a:xfrm>
            <a:off x="1143000" y="6172200"/>
            <a:ext cx="6477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800" i="1"/>
              <a:t>*after final vetoes applied</a:t>
            </a:r>
            <a:endParaRPr lang="en-US"/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found a candidate</a:t>
            </a:r>
            <a:r>
              <a:rPr lang="en-US" dirty="0" smtClean="0"/>
              <a:t> GW event</a:t>
            </a:r>
            <a:r>
              <a:rPr lang="en-US" dirty="0" smtClean="0"/>
              <a:t>!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27200"/>
            <a:ext cx="7772400" cy="4686300"/>
          </a:xfrm>
        </p:spPr>
        <p:txBody>
          <a:bodyPr/>
          <a:lstStyle/>
          <a:p>
            <a:r>
              <a:rPr lang="en-US" dirty="0" smtClean="0"/>
              <a:t>We found a candidate event!</a:t>
            </a:r>
          </a:p>
          <a:p>
            <a:pPr lvl="1"/>
            <a:r>
              <a:rPr lang="en-US" dirty="0" smtClean="0"/>
              <a:t>16 September 2010 at 06:42:23 UTC</a:t>
            </a:r>
          </a:p>
          <a:p>
            <a:r>
              <a:rPr lang="en-US" dirty="0" smtClean="0"/>
              <a:t>Event was louder than all background in standard analysis</a:t>
            </a:r>
          </a:p>
          <a:p>
            <a:pPr lvl="1"/>
            <a:r>
              <a:rPr lang="en-US" dirty="0" smtClean="0"/>
              <a:t>With 100 time-slides, got FAR &lt; 1 in 23 years</a:t>
            </a:r>
          </a:p>
          <a:p>
            <a:pPr lvl="1"/>
            <a:r>
              <a:rPr lang="en-US" dirty="0" smtClean="0"/>
              <a:t>Not small enough to claim detection</a:t>
            </a:r>
          </a:p>
          <a:p>
            <a:r>
              <a:rPr lang="en-US" dirty="0" smtClean="0"/>
              <a:t>To estimate FAR, performed as many 5s slides as possible in S6D</a:t>
            </a:r>
          </a:p>
          <a:p>
            <a:r>
              <a:rPr lang="en-US" dirty="0" smtClean="0"/>
              <a:t>Resulted in ~4 million slides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pic>
        <p:nvPicPr>
          <p:cNvPr id="4" name="Content Placeholder 3" descr="H1L1V1-lalapps_cbc_plotrates_FINAL_PLOT_cumulative_F1_ALL_DATA_PLOTTED_OPEN_BOX-961545543-1007654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833" r="-20833"/>
          <a:stretch>
            <a:fillRect/>
          </a:stretch>
        </p:blipFill>
        <p:spPr>
          <a:xfrm>
            <a:off x="228600" y="1447800"/>
            <a:ext cx="8683978" cy="4597400"/>
          </a:xfrm>
        </p:spPr>
      </p:pic>
      <p:sp>
        <p:nvSpPr>
          <p:cNvPr id="5" name="Oval 4"/>
          <p:cNvSpPr/>
          <p:nvPr/>
        </p:nvSpPr>
        <p:spPr bwMode="auto">
          <a:xfrm>
            <a:off x="5981700" y="2857500"/>
            <a:ext cx="304800" cy="304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38300"/>
            <a:ext cx="7772400" cy="3733800"/>
          </a:xfrm>
        </p:spPr>
        <p:txBody>
          <a:bodyPr/>
          <a:lstStyle/>
          <a:p>
            <a:r>
              <a:rPr lang="en-US" dirty="0" smtClean="0"/>
              <a:t>Obtained FAR of 1 in 40,000 years</a:t>
            </a:r>
          </a:p>
          <a:p>
            <a:r>
              <a:rPr lang="en-US" dirty="0" smtClean="0"/>
              <a:t>FAR small enough to claim detection</a:t>
            </a:r>
          </a:p>
          <a:p>
            <a:r>
              <a:rPr lang="en-US" dirty="0" smtClean="0"/>
              <a:t>Event was vetted by data quality investigations</a:t>
            </a:r>
          </a:p>
          <a:p>
            <a:r>
              <a:rPr lang="en-US" dirty="0" smtClean="0"/>
              <a:t>No environmental causes could be found</a:t>
            </a:r>
          </a:p>
          <a:p>
            <a:r>
              <a:rPr lang="en-US" dirty="0" smtClean="0"/>
              <a:t>We wrote a draft detection paper, for publication in PRL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a GW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819400" y="5319177"/>
            <a:ext cx="3530600" cy="368300"/>
          </a:xfrm>
          <a:prstGeom prst="rect">
            <a:avLst/>
          </a:prstGeom>
        </p:spPr>
      </p:pic>
      <p:pic>
        <p:nvPicPr>
          <p:cNvPr id="18" name="Content Placeholder 17" descr="hpls-hcrsAltLaser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4"/>
              <a:srcRect t="-11086" b="-11086"/>
              <a:stretch>
                <a:fillRect/>
              </a:stretch>
            </p:blipFill>
          </mc:Choice>
          <mc:Fallback>
            <p:blipFill>
              <a:blip r:embed="rId5"/>
              <a:srcRect t="-11086" b="-11086"/>
              <a:stretch>
                <a:fillRect/>
              </a:stretch>
            </p:blipFill>
          </mc:Fallback>
        </mc:AlternateContent>
        <p:spPr>
          <a:xfrm>
            <a:off x="685800" y="1413911"/>
            <a:ext cx="7772400" cy="4114800"/>
          </a:xfrm>
        </p:spPr>
      </p:pic>
      <p:grpSp>
        <p:nvGrpSpPr>
          <p:cNvPr id="19" name="Group 18"/>
          <p:cNvGrpSpPr/>
          <p:nvPr/>
        </p:nvGrpSpPr>
        <p:grpSpPr>
          <a:xfrm>
            <a:off x="425450" y="5499101"/>
            <a:ext cx="1060450" cy="1047749"/>
            <a:chOff x="463550" y="5334001"/>
            <a:chExt cx="1060450" cy="1047749"/>
          </a:xfrm>
        </p:grpSpPr>
        <p:cxnSp>
          <p:nvCxnSpPr>
            <p:cNvPr id="20" name="Straight Arrow Connector 19"/>
            <p:cNvCxnSpPr>
              <a:cxnSpLocks/>
            </p:cNvCxnSpPr>
            <p:nvPr/>
          </p:nvCxnSpPr>
          <p:spPr bwMode="auto">
            <a:xfrm>
              <a:off x="685800" y="6170624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1" name="Straight Arrow Connector 20"/>
            <p:cNvCxnSpPr>
              <a:cxnSpLocks/>
            </p:cNvCxnSpPr>
            <p:nvPr/>
          </p:nvCxnSpPr>
          <p:spPr bwMode="auto">
            <a:xfrm rot="16200000">
              <a:off x="267489" y="5752312"/>
              <a:ext cx="838200" cy="1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pic>
          <p:nvPicPr>
            <p:cNvPr id="22" name="Picture 2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1301750" y="6242050"/>
              <a:ext cx="165100" cy="1397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463550" y="5384800"/>
              <a:ext cx="139700" cy="177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pic>
        <p:nvPicPr>
          <p:cNvPr id="9" name="Content Placeholder 8" descr="IMG_0047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11728" r="-11728"/>
          <a:stretch>
            <a:fillRect/>
          </a:stretch>
        </p:blipFill>
        <p:spPr>
          <a:xfrm>
            <a:off x="617126" y="1536700"/>
            <a:ext cx="4221574" cy="4559300"/>
          </a:xfrm>
        </p:spPr>
      </p:pic>
      <p:pic>
        <p:nvPicPr>
          <p:cNvPr id="10" name="Content Placeholder 9" descr="IMG_0049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11728" r="-11728"/>
          <a:stretch>
            <a:fillRect/>
          </a:stretch>
        </p:blipFill>
        <p:spPr>
          <a:xfrm>
            <a:off x="4300126" y="1536700"/>
            <a:ext cx="4221574" cy="45593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 Blind Injection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was not a real event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 Blind Injection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was not a real event</a:t>
            </a:r>
          </a:p>
          <a:p>
            <a:r>
              <a:rPr lang="en-US" dirty="0" smtClean="0"/>
              <a:t>Hardware injection performed without search groups’ knowledge</a:t>
            </a:r>
          </a:p>
          <a:p>
            <a:r>
              <a:rPr lang="en-US" dirty="0" smtClean="0"/>
              <a:t>Part of “blind injection challenge”</a:t>
            </a:r>
          </a:p>
          <a:p>
            <a:r>
              <a:rPr lang="en-US" dirty="0" smtClean="0"/>
              <a:t>Only after a draft publication written was it revealed to be an injection</a:t>
            </a:r>
          </a:p>
          <a:p>
            <a:r>
              <a:rPr lang="en-US" dirty="0" smtClean="0"/>
              <a:t>Purpose was to test our ability to detect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 Blind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Blind injection challenge considered a success</a:t>
            </a:r>
          </a:p>
          <a:p>
            <a:r>
              <a:rPr lang="en-US" dirty="0" smtClean="0"/>
              <a:t>Highlighted strengths and weaknesses of pipeline</a:t>
            </a:r>
          </a:p>
          <a:p>
            <a:r>
              <a:rPr lang="en-US" dirty="0" smtClean="0"/>
              <a:t>Removed from data after revealed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gravitational-wave candidates detected</a:t>
            </a:r>
          </a:p>
          <a:p>
            <a:r>
              <a:rPr lang="en-US" dirty="0" smtClean="0"/>
              <a:t>Most significant event has a false alarm rate of 2.2 per year</a:t>
            </a:r>
          </a:p>
          <a:p>
            <a:r>
              <a:rPr lang="en-US" dirty="0" smtClean="0"/>
              <a:t>This is consistent with background</a:t>
            </a:r>
          </a:p>
          <a:p>
            <a:pPr lvl="1"/>
            <a:r>
              <a:rPr lang="en-US" dirty="0" smtClean="0"/>
              <a:t>Searched for ~0.5 years, expect an event with FAR ~2 per year</a:t>
            </a:r>
          </a:p>
          <a:p>
            <a:r>
              <a:rPr lang="en-US" dirty="0" smtClean="0"/>
              <a:t>Upper limits currently being calculated</a:t>
            </a:r>
          </a:p>
          <a:p>
            <a:r>
              <a:rPr lang="en-US" dirty="0" smtClean="0"/>
              <a:t>Publication expected shortly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Looking Forward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660900" y="2057400"/>
            <a:ext cx="4254500" cy="3530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LIGO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Advanced LIGO currently being built</a:t>
            </a:r>
          </a:p>
          <a:p>
            <a:r>
              <a:rPr lang="en-US" dirty="0" smtClean="0"/>
              <a:t>Expected to have a factor of 10 better sensitivity; results in factor of 1000 increase in volume</a:t>
            </a:r>
            <a:endParaRPr lang="en-US" dirty="0"/>
          </a:p>
        </p:txBody>
      </p:sp>
      <p:pic>
        <p:nvPicPr>
          <p:cNvPr id="8" name="Content Placeholder 7" descr="NoiseCurvesInitAdv.pdf"/>
          <p:cNvPicPr>
            <a:picLocks noGrp="1" noChangeAspect="1"/>
          </p:cNvPicPr>
          <p:nvPr>
            <p:ph sz="half" idx="2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648200" y="2125736"/>
            <a:ext cx="4248103" cy="3424164"/>
          </a:xfrm>
        </p:spPr>
      </p:pic>
      <p:sp>
        <p:nvSpPr>
          <p:cNvPr id="9" name="TextBox 8"/>
          <p:cNvSpPr txBox="1"/>
          <p:nvPr/>
        </p:nvSpPr>
        <p:spPr>
          <a:xfrm>
            <a:off x="4648200" y="5740400"/>
            <a:ext cx="439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J. </a:t>
            </a:r>
            <a:r>
              <a:rPr lang="en-US" sz="1200" dirty="0" err="1" smtClean="0"/>
              <a:t>Abadie</a:t>
            </a:r>
            <a:r>
              <a:rPr lang="en-US" sz="1200" dirty="0" smtClean="0"/>
              <a:t> et al. </a:t>
            </a:r>
            <a:r>
              <a:rPr lang="en-US" sz="1200" i="1" dirty="0" smtClean="0"/>
              <a:t>Class. Quantum Grav.</a:t>
            </a:r>
            <a:r>
              <a:rPr lang="en-US" sz="1200" dirty="0" smtClean="0"/>
              <a:t>27:173001, 2010.</a:t>
            </a:r>
            <a:r>
              <a:rPr lang="en-US" sz="1200" i="1" dirty="0" smtClean="0"/>
              <a:t>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LIGO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Expected detection rates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308100" y="2895600"/>
          <a:ext cx="66675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1689100"/>
                <a:gridCol w="1714500"/>
                <a:gridCol w="16637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Source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BNS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0.4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NSBH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BBH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0.4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419850" y="2901950"/>
            <a:ext cx="1536700" cy="393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756150" y="2927350"/>
            <a:ext cx="1511300" cy="368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086100" y="2927350"/>
            <a:ext cx="1422400" cy="368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00" y="5080000"/>
            <a:ext cx="439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J. </a:t>
            </a:r>
            <a:r>
              <a:rPr lang="en-US" sz="1200" dirty="0" err="1" smtClean="0"/>
              <a:t>Abadie</a:t>
            </a:r>
            <a:r>
              <a:rPr lang="en-US" sz="1200" dirty="0" smtClean="0"/>
              <a:t> et al. </a:t>
            </a:r>
            <a:r>
              <a:rPr lang="en-US" sz="1200" i="1" dirty="0" smtClean="0"/>
              <a:t>Class. Quantum Grav.</a:t>
            </a:r>
            <a:r>
              <a:rPr lang="en-US" sz="1200" dirty="0" smtClean="0"/>
              <a:t>27:173001, 2010.</a:t>
            </a:r>
            <a:r>
              <a:rPr lang="en-US" sz="1200" i="1" dirty="0" smtClean="0"/>
              <a:t>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435100"/>
            <a:ext cx="7772400" cy="4406900"/>
          </a:xfrm>
        </p:spPr>
        <p:txBody>
          <a:bodyPr/>
          <a:lstStyle/>
          <a:p>
            <a:r>
              <a:rPr lang="en-US" dirty="0" smtClean="0"/>
              <a:t>We have searched ~1.5 years of data at initial LIGO design sensitivity</a:t>
            </a:r>
          </a:p>
          <a:p>
            <a:r>
              <a:rPr lang="en-US" dirty="0" smtClean="0"/>
              <a:t>We have not detected any gravitational waves</a:t>
            </a:r>
          </a:p>
          <a:p>
            <a:r>
              <a:rPr lang="en-US" dirty="0" smtClean="0"/>
              <a:t>Our pipeline and analysis techniques have matured across S5 and S6</a:t>
            </a:r>
          </a:p>
          <a:p>
            <a:r>
              <a:rPr lang="en-US" dirty="0" smtClean="0"/>
              <a:t>Will further develop before Advanced LIGO</a:t>
            </a:r>
          </a:p>
          <a:p>
            <a:r>
              <a:rPr lang="en-US" dirty="0" smtClean="0"/>
              <a:t>Using these methods, we expect to detect </a:t>
            </a:r>
            <a:r>
              <a:rPr lang="en-US" dirty="0" err="1" smtClean="0"/>
              <a:t>GWs</a:t>
            </a:r>
            <a:r>
              <a:rPr lang="en-US" dirty="0" smtClean="0"/>
              <a:t> from </a:t>
            </a:r>
            <a:r>
              <a:rPr lang="en-US" dirty="0" err="1" smtClean="0"/>
              <a:t>CBCs</a:t>
            </a:r>
            <a:r>
              <a:rPr lang="en-US" dirty="0" smtClean="0"/>
              <a:t> in Advanced LIGO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LIGO and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Virgo</a:t>
            </a:r>
            <a:endParaRPr lang="en-US" sz="2400" dirty="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409688"/>
            <a:ext cx="4559300" cy="83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LIGO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4km </a:t>
            </a:r>
            <a:r>
              <a:rPr lang="en-US" sz="2000" dirty="0"/>
              <a:t>and </a:t>
            </a:r>
            <a:r>
              <a:rPr lang="en-US" sz="2000" dirty="0" smtClean="0"/>
              <a:t>2km </a:t>
            </a:r>
            <a:r>
              <a:rPr lang="en-US" sz="2000" dirty="0"/>
              <a:t>at Hanford, WA</a:t>
            </a:r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4267188"/>
            <a:ext cx="3429000" cy="211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54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2243126"/>
            <a:ext cx="3124200" cy="194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54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2247888"/>
            <a:ext cx="3048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5415" name="Rectangle 7"/>
          <p:cNvSpPr>
            <a:spLocks noChangeArrowheads="1"/>
          </p:cNvSpPr>
          <p:nvPr/>
        </p:nvSpPr>
        <p:spPr bwMode="auto">
          <a:xfrm>
            <a:off x="533400" y="4394188"/>
            <a:ext cx="4191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dirty="0">
                <a:latin typeface="Century" charset="0"/>
                <a:ea typeface="Osaka" charset="-128"/>
                <a:cs typeface="Osaka" charset="-128"/>
              </a:rPr>
              <a:t>Virgo</a:t>
            </a:r>
            <a:endParaRPr lang="en-US" sz="2000" dirty="0">
              <a:latin typeface="Century" charset="0"/>
              <a:ea typeface="Osaka" charset="-128"/>
              <a:cs typeface="Osaka" charset="-128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»"/>
            </a:pPr>
            <a:r>
              <a:rPr lang="en-US" sz="2000" dirty="0" smtClean="0">
                <a:latin typeface="Century" charset="0"/>
                <a:ea typeface="Osaka" charset="-128"/>
                <a:cs typeface="Osaka" charset="-128"/>
              </a:rPr>
              <a:t>3km </a:t>
            </a:r>
            <a:r>
              <a:rPr lang="en-US" sz="2000" dirty="0">
                <a:latin typeface="Century" charset="0"/>
                <a:ea typeface="Osaka" charset="-128"/>
                <a:cs typeface="Osaka" charset="-128"/>
              </a:rPr>
              <a:t>at </a:t>
            </a:r>
            <a:r>
              <a:rPr lang="en-US" sz="2000" dirty="0" err="1">
                <a:latin typeface="Century" charset="0"/>
                <a:ea typeface="Osaka" charset="-128"/>
                <a:cs typeface="Osaka" charset="-128"/>
              </a:rPr>
              <a:t>Cascina</a:t>
            </a:r>
            <a:r>
              <a:rPr lang="en-US" sz="2000" dirty="0">
                <a:latin typeface="Century" charset="0"/>
                <a:ea typeface="Osaka" charset="-128"/>
                <a:cs typeface="Osaka" charset="-128"/>
              </a:rPr>
              <a:t>, Italy</a:t>
            </a:r>
          </a:p>
        </p:txBody>
      </p:sp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4635500" y="1447788"/>
            <a:ext cx="4191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Century" charset="0"/>
              <a:ea typeface="Osaka" charset="-128"/>
              <a:cs typeface="Osaka" charset="-128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FontTx/>
              <a:buChar char="»"/>
            </a:pPr>
            <a:r>
              <a:rPr lang="en-US" sz="1800" dirty="0" smtClean="0">
                <a:latin typeface="Century" charset="0"/>
                <a:ea typeface="Osaka" charset="-128"/>
                <a:cs typeface="Osaka" charset="-128"/>
              </a:rPr>
              <a:t>4km </a:t>
            </a:r>
            <a:r>
              <a:rPr lang="en-US" sz="1800" dirty="0">
                <a:latin typeface="Century" charset="0"/>
                <a:ea typeface="Osaka" charset="-128"/>
                <a:cs typeface="Osaka" charset="-128"/>
              </a:rPr>
              <a:t>at Livingston, LA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250950" y="5448300"/>
            <a:ext cx="1917700" cy="7874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660400" y="5295900"/>
            <a:ext cx="293370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16200000" flipH="1">
            <a:off x="3073400" y="5829300"/>
            <a:ext cx="1066800" cy="25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New SNR and DQ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409700"/>
            <a:ext cx="8382000" cy="815975"/>
          </a:xfrm>
        </p:spPr>
        <p:txBody>
          <a:bodyPr/>
          <a:lstStyle/>
          <a:p>
            <a:r>
              <a:rPr lang="en-US" dirty="0" smtClean="0"/>
              <a:t>Detecting at SNR 8 requires a well-tuned detection statistic, and extensive data quality investigations</a:t>
            </a:r>
            <a:endParaRPr lang="en-US" dirty="0"/>
          </a:p>
        </p:txBody>
      </p:sp>
      <p:pic>
        <p:nvPicPr>
          <p:cNvPr id="5" name="Content Placeholder 4" descr="Cat3-snr-low_mass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4044" b="-14044"/>
          <a:stretch>
            <a:fillRect/>
          </a:stretch>
        </p:blipFill>
        <p:spPr/>
      </p:pic>
      <p:pic>
        <p:nvPicPr>
          <p:cNvPr id="6" name="Content Placeholder 5" descr="Cat2-newsnr-low_mass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-14019" b="-14019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Extras: New SNR vs. SNR</a:t>
            </a:r>
          </a:p>
        </p:txBody>
      </p:sp>
      <p:sp>
        <p:nvSpPr>
          <p:cNvPr id="2232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5562600"/>
            <a:ext cx="7772400" cy="1143000"/>
          </a:xfrm>
        </p:spPr>
        <p:txBody>
          <a:bodyPr/>
          <a:lstStyle/>
          <a:p>
            <a:r>
              <a:rPr lang="en-US" sz="1800"/>
              <a:t>Plot of low-mass (M</a:t>
            </a:r>
            <a:r>
              <a:rPr lang="en-US" sz="1800" baseline="-25000"/>
              <a:t>chirp</a:t>
            </a:r>
            <a:r>
              <a:rPr lang="en-US" sz="1800"/>
              <a:t> &lt; 3.48) injections in two weeks of S6C</a:t>
            </a:r>
          </a:p>
          <a:p>
            <a:r>
              <a:rPr lang="en-US" sz="1800"/>
              <a:t>Stars are injections louder than all background</a:t>
            </a:r>
          </a:p>
          <a:p>
            <a:r>
              <a:rPr lang="en-US" sz="1800"/>
              <a:t>Vertical dashed line represents SNR 8 in each detector</a:t>
            </a:r>
            <a:endParaRPr lang="en-US" sz="2400"/>
          </a:p>
        </p:txBody>
      </p:sp>
      <p:pic>
        <p:nvPicPr>
          <p:cNvPr id="223237" name="Picture 5" descr="NewSNR_v_SNR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828800" y="1524000"/>
            <a:ext cx="5283200" cy="3962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Physics of </a:t>
            </a:r>
            <a:r>
              <a:rPr lang="en-US" dirty="0" err="1" smtClean="0"/>
              <a:t>GWs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r>
              <a:rPr lang="en-US" sz="2400" dirty="0" smtClean="0"/>
              <a:t>In the weak field limit:</a:t>
            </a:r>
          </a:p>
          <a:p>
            <a:endParaRPr lang="en-US" sz="2400" dirty="0" smtClean="0"/>
          </a:p>
          <a:p>
            <a:r>
              <a:rPr lang="en-US" sz="2400" dirty="0" smtClean="0"/>
              <a:t>Einstein field equations simplify to:</a:t>
            </a:r>
          </a:p>
          <a:p>
            <a:endParaRPr lang="en-US" sz="2400" dirty="0" smtClean="0"/>
          </a:p>
          <a:p>
            <a:pPr lvl="1"/>
            <a:r>
              <a:rPr lang="en-US" sz="2000" dirty="0" smtClean="0"/>
              <a:t>where:</a:t>
            </a:r>
          </a:p>
          <a:p>
            <a:endParaRPr lang="en-US" sz="2400" dirty="0" smtClean="0"/>
          </a:p>
          <a:p>
            <a:r>
              <a:rPr lang="en-US" sz="2400" dirty="0" smtClean="0"/>
              <a:t>In vacuum, this has the solution:</a:t>
            </a:r>
          </a:p>
          <a:p>
            <a:endParaRPr lang="en-US" sz="2400" dirty="0" smtClean="0"/>
          </a:p>
          <a:p>
            <a:r>
              <a:rPr lang="en-US" sz="2400" dirty="0" smtClean="0"/>
              <a:t>This can be simplified in the “TT” gauge to: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813050" y="1765300"/>
            <a:ext cx="22225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774950" y="2686050"/>
            <a:ext cx="2374900" cy="368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819400" y="3219450"/>
            <a:ext cx="2895600" cy="673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2876550" y="4318000"/>
            <a:ext cx="2501900" cy="431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225550" y="5391150"/>
            <a:ext cx="6921500" cy="97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s1mas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389"/>
            <a:ext cx="7315215" cy="548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"/>
            <a:ext cx="7772400" cy="1143000"/>
          </a:xfrm>
        </p:spPr>
        <p:txBody>
          <a:bodyPr/>
          <a:lstStyle/>
          <a:p>
            <a:r>
              <a:rPr lang="en-US" dirty="0" smtClean="0"/>
              <a:t>Template Bank</a:t>
            </a:r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2895600" y="1905000"/>
            <a:ext cx="3657600" cy="3276600"/>
          </a:xfrm>
          <a:prstGeom prst="frame">
            <a:avLst>
              <a:gd name="adj1" fmla="val 3769"/>
            </a:avLst>
          </a:prstGeom>
          <a:solidFill>
            <a:srgbClr val="0EFF3D"/>
          </a:solidFill>
          <a:ln>
            <a:solidFill>
              <a:srgbClr val="0EFF3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457200" eaLnBrk="1" hangingPunct="1"/>
            <a:endParaRPr lang="en-US" sz="180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ame 4"/>
          <p:cNvSpPr/>
          <p:nvPr/>
        </p:nvSpPr>
        <p:spPr>
          <a:xfrm>
            <a:off x="2667000" y="5181599"/>
            <a:ext cx="457200" cy="457201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457200" eaLnBrk="1" hangingPunct="1"/>
            <a:endParaRPr lang="en-US" sz="180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ame 5"/>
          <p:cNvSpPr/>
          <p:nvPr/>
        </p:nvSpPr>
        <p:spPr>
          <a:xfrm>
            <a:off x="3124200" y="5181599"/>
            <a:ext cx="3429000" cy="457201"/>
          </a:xfrm>
          <a:prstGeom prst="frame">
            <a:avLst>
              <a:gd name="adj1" fmla="val 12500"/>
            </a:avLst>
          </a:prstGeom>
          <a:solidFill>
            <a:srgbClr val="ED00ED"/>
          </a:solidFill>
          <a:ln>
            <a:solidFill>
              <a:srgbClr val="ED00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defTabSz="457200" eaLnBrk="1" hangingPunct="1"/>
            <a:endParaRPr lang="en-US" sz="180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762000" y="4114800"/>
            <a:ext cx="1600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 eaLnBrk="1" hangingPunct="1"/>
            <a:r>
              <a:rPr lang="en-US" b="1" i="1">
                <a:solidFill>
                  <a:srgbClr val="FF0000"/>
                </a:solidFill>
                <a:latin typeface="Calibri" charset="0"/>
              </a:rPr>
              <a:t>BNS</a:t>
            </a:r>
          </a:p>
          <a:p>
            <a:pPr defTabSz="457200" eaLnBrk="1" hangingPunct="1"/>
            <a:endParaRPr lang="en-US" b="1" i="1">
              <a:solidFill>
                <a:srgbClr val="ED00ED"/>
              </a:solidFill>
              <a:latin typeface="Calibri" charset="0"/>
            </a:endParaRPr>
          </a:p>
          <a:p>
            <a:pPr defTabSz="457200" eaLnBrk="1" hangingPunct="1">
              <a:buFont typeface="Arial" charset="0"/>
              <a:buChar char="•"/>
            </a:pPr>
            <a:endParaRPr lang="en-US" b="1" i="1">
              <a:solidFill>
                <a:srgbClr val="0EFF3D"/>
              </a:solidFill>
              <a:latin typeface="Calibri" charset="0"/>
            </a:endParaRPr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762000" y="4086225"/>
            <a:ext cx="16002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 eaLnBrk="1" hangingPunct="1"/>
            <a:endParaRPr lang="en-US" b="1" i="1">
              <a:solidFill>
                <a:srgbClr val="FF0000"/>
              </a:solidFill>
              <a:latin typeface="Calibri" charset="0"/>
            </a:endParaRPr>
          </a:p>
          <a:p>
            <a:pPr defTabSz="457200" eaLnBrk="1" hangingPunct="1"/>
            <a:r>
              <a:rPr lang="en-US" b="1" i="1">
                <a:solidFill>
                  <a:srgbClr val="0EFF3D"/>
                </a:solidFill>
                <a:latin typeface="Calibri" charset="0"/>
              </a:rPr>
              <a:t>BBH</a:t>
            </a:r>
          </a:p>
          <a:p>
            <a:pPr defTabSz="457200" eaLnBrk="1" hangingPunct="1"/>
            <a:endParaRPr lang="en-US" b="1" i="1">
              <a:solidFill>
                <a:srgbClr val="ED00ED"/>
              </a:solidFill>
              <a:latin typeface="Calibri" charset="0"/>
            </a:endParaRPr>
          </a:p>
          <a:p>
            <a:pPr defTabSz="457200" eaLnBrk="1" hangingPunct="1">
              <a:buFont typeface="Arial" charset="0"/>
              <a:buChar char="•"/>
            </a:pPr>
            <a:endParaRPr lang="en-US" b="1" i="1">
              <a:solidFill>
                <a:srgbClr val="0EFF3D"/>
              </a:solidFill>
              <a:latin typeface="Calibri" charset="0"/>
            </a:endParaRPr>
          </a:p>
        </p:txBody>
      </p: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762000" y="4038600"/>
            <a:ext cx="1600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2" eaLnBrk="1" hangingPunct="1"/>
            <a:endParaRPr lang="en-US" b="1" i="1" dirty="0">
              <a:solidFill>
                <a:srgbClr val="FF0000"/>
              </a:solidFill>
              <a:latin typeface="Calibri" charset="0"/>
            </a:endParaRPr>
          </a:p>
          <a:p>
            <a:pPr defTabSz="457200" eaLnBrk="1" hangingPunct="1"/>
            <a:endParaRPr lang="en-US" b="1" i="1" dirty="0" smtClean="0">
              <a:solidFill>
                <a:srgbClr val="0EFF3D"/>
              </a:solidFill>
              <a:latin typeface="Calibri" charset="0"/>
            </a:endParaRPr>
          </a:p>
          <a:p>
            <a:pPr defTabSz="457200" eaLnBrk="1" hangingPunct="1"/>
            <a:r>
              <a:rPr lang="en-US" b="1" i="1" dirty="0" smtClean="0">
                <a:solidFill>
                  <a:srgbClr val="ED00ED"/>
                </a:solidFill>
                <a:latin typeface="Calibri" charset="0"/>
              </a:rPr>
              <a:t>NSBH</a:t>
            </a:r>
          </a:p>
          <a:p>
            <a:pPr defTabSz="457200" eaLnBrk="1" hangingPunct="1">
              <a:buFont typeface="Arial" charset="0"/>
              <a:buChar char="•"/>
            </a:pPr>
            <a:endParaRPr lang="en-US" b="1" i="1" dirty="0">
              <a:solidFill>
                <a:srgbClr val="0EFF3D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7500"/>
            <a:ext cx="7772400" cy="1143000"/>
          </a:xfrm>
        </p:spPr>
        <p:txBody>
          <a:bodyPr/>
          <a:lstStyle/>
          <a:p>
            <a:r>
              <a:rPr lang="en-US" sz="4000" dirty="0">
                <a:ea typeface="ＭＳ Ｐゴシック" charset="-128"/>
                <a:cs typeface="ＭＳ Ｐゴシック" charset="-128"/>
              </a:rPr>
              <a:t>The LIGO</a:t>
            </a:r>
            <a:r>
              <a:rPr lang="en-US" sz="4000" dirty="0" smtClean="0">
                <a:ea typeface="ＭＳ Ｐゴシック" charset="-128"/>
                <a:cs typeface="ＭＳ Ｐゴシック" charset="-128"/>
              </a:rPr>
              <a:t> &amp; </a:t>
            </a:r>
            <a:r>
              <a:rPr lang="en-US" sz="4000" dirty="0">
                <a:ea typeface="ＭＳ Ｐゴシック" charset="-128"/>
                <a:cs typeface="ＭＳ Ｐゴシック" charset="-128"/>
              </a:rPr>
              <a:t>Virgo</a:t>
            </a:r>
            <a:r>
              <a:rPr lang="en-US" sz="4000" dirty="0" smtClean="0">
                <a:ea typeface="ＭＳ Ｐゴシック" charset="-128"/>
                <a:cs typeface="ＭＳ Ｐゴシック" charset="-128"/>
              </a:rPr>
              <a:t> Science </a:t>
            </a:r>
            <a:r>
              <a:rPr lang="en-US" sz="4000" dirty="0">
                <a:ea typeface="ＭＳ Ｐゴシック" charset="-128"/>
                <a:cs typeface="ＭＳ Ｐゴシック" charset="-128"/>
              </a:rPr>
              <a:t>Runs</a:t>
            </a:r>
            <a:endParaRPr lang="en-US" sz="40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77200" cy="4572000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LIGO: Six Science Runs to date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/>
              <a:t>Fifth Science Run (S5): November 2005 – September 2007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/>
              <a:t>Sixth Science Run (S6): 7 July 2009 – 20 October 2010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sz="2000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Virgo: Three Science Runs to date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/>
              <a:t>First Science Run (VSR1): May 2007 – October 2007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/>
              <a:t>Second Science Run (VSR2): 7 July 2009 – 11 January 2010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/>
              <a:t>Third Science Run (VSR3): 11 August 2010 – 20 October 2010</a:t>
            </a:r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CBC Group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compact binary coalescence (CBC) group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CBC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933700" y="2895600"/>
            <a:ext cx="2971800" cy="2534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TemplateOrange">
  <a:themeElements>
    <a:clrScheme name="StandardTemplateOrange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StandardTemplateOrange">
      <a:majorFont>
        <a:latin typeface="Arial"/>
        <a:ea typeface="Osaka"/>
        <a:cs typeface="Osaka"/>
      </a:majorFont>
      <a:minorFont>
        <a:latin typeface="Century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StandardTemplateOran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TemplateOran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TemplateOran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TemplateOran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TemplateOran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TemplateOran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TemplateOran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StandardTemplateOrange 9">
    <a:dk1>
      <a:srgbClr val="336699"/>
    </a:dk1>
    <a:lt1>
      <a:srgbClr val="FFFFFF"/>
    </a:lt1>
    <a:dk2>
      <a:srgbClr val="000000"/>
    </a:dk2>
    <a:lt2>
      <a:srgbClr val="E3EBF1"/>
    </a:lt2>
    <a:accent1>
      <a:srgbClr val="003399"/>
    </a:accent1>
    <a:accent2>
      <a:srgbClr val="468A4B"/>
    </a:accent2>
    <a:accent3>
      <a:srgbClr val="AAAAAA"/>
    </a:accent3>
    <a:accent4>
      <a:srgbClr val="DADADA"/>
    </a:accent4>
    <a:accent5>
      <a:srgbClr val="AAADCA"/>
    </a:accent5>
    <a:accent6>
      <a:srgbClr val="3F7D43"/>
    </a:accent6>
    <a:hlink>
      <a:srgbClr val="66CCFF"/>
    </a:hlink>
    <a:folHlink>
      <a:srgbClr val="F0E5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Einstein:Applications:Microsoft Office 2004:Templates:My Templates:StandardTemplateOrange.pot</Template>
  <TotalTime>11927</TotalTime>
  <Words>1712</Words>
  <Application>Microsoft Macintosh PowerPoint</Application>
  <PresentationFormat>On-screen Show (4:3)</PresentationFormat>
  <Paragraphs>334</Paragraphs>
  <Slides>73</Slides>
  <Notes>10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StandardTemplateOrange</vt:lpstr>
      <vt:lpstr>Searching for Gravitational Waves from Compact Binary Coalescence using LIGO and Virgo Data</vt:lpstr>
      <vt:lpstr>Outline</vt:lpstr>
      <vt:lpstr>Physics of GWs</vt:lpstr>
      <vt:lpstr>Physics of GWs</vt:lpstr>
      <vt:lpstr>Detecting a GW</vt:lpstr>
      <vt:lpstr>Detecting a GW</vt:lpstr>
      <vt:lpstr>LIGO and Virgo</vt:lpstr>
      <vt:lpstr>The LIGO &amp; Virgo Science Runs</vt:lpstr>
      <vt:lpstr>The CBC Group</vt:lpstr>
      <vt:lpstr>GWs from CBCs</vt:lpstr>
      <vt:lpstr>The CBC Group</vt:lpstr>
      <vt:lpstr>The CBC Group</vt:lpstr>
      <vt:lpstr>Astrophysical Sources of CBCs</vt:lpstr>
      <vt:lpstr>Astrophysical Sources of CBCs</vt:lpstr>
      <vt:lpstr>The CBC Search Pipeline</vt:lpstr>
      <vt:lpstr>LIGO and Virgo Noise Curve</vt:lpstr>
      <vt:lpstr>The Matched Filter</vt:lpstr>
      <vt:lpstr>Template Bank</vt:lpstr>
      <vt:lpstr>Non-Gaussian Transients</vt:lpstr>
      <vt:lpstr>The 2 Test</vt:lpstr>
      <vt:lpstr>The 2 Test</vt:lpstr>
      <vt:lpstr>The 2 Test</vt:lpstr>
      <vt:lpstr>Vetoes</vt:lpstr>
      <vt:lpstr>Vetoes</vt:lpstr>
      <vt:lpstr>Coincidence Test</vt:lpstr>
      <vt:lpstr>Coincidence Test</vt:lpstr>
      <vt:lpstr>Coincidence Test</vt:lpstr>
      <vt:lpstr>Time Slides</vt:lpstr>
      <vt:lpstr>Time Slides</vt:lpstr>
      <vt:lpstr>Time Slides</vt:lpstr>
      <vt:lpstr>Overview</vt:lpstr>
      <vt:lpstr>Pipedown</vt:lpstr>
      <vt:lpstr>Pipedown</vt:lpstr>
      <vt:lpstr>Pipedown</vt:lpstr>
      <vt:lpstr>Pipedown</vt:lpstr>
      <vt:lpstr>Pipedown</vt:lpstr>
      <vt:lpstr>Pipedown</vt:lpstr>
      <vt:lpstr>Pipedown</vt:lpstr>
      <vt:lpstr>S5 Analysis</vt:lpstr>
      <vt:lpstr>S5 and VSR1</vt:lpstr>
      <vt:lpstr>Analyzed time &amp; Sensitivity</vt:lpstr>
      <vt:lpstr>Results</vt:lpstr>
      <vt:lpstr>Upper Limits</vt:lpstr>
      <vt:lpstr>S6 Analysis</vt:lpstr>
      <vt:lpstr>Analysis Periods</vt:lpstr>
      <vt:lpstr>Changes from initial LIGO/Virgo</vt:lpstr>
      <vt:lpstr>Changes from initial LIGO/Virgo</vt:lpstr>
      <vt:lpstr>Changes from initial LIGO/Virgo</vt:lpstr>
      <vt:lpstr>Sensitivity</vt:lpstr>
      <vt:lpstr>Sensitivity: S6A</vt:lpstr>
      <vt:lpstr>Sensitivity: S6B</vt:lpstr>
      <vt:lpstr>Sensitivity: S6C</vt:lpstr>
      <vt:lpstr>Sensitivity: S6D</vt:lpstr>
      <vt:lpstr>Analyzed Time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S6 Blind Injection</vt:lpstr>
      <vt:lpstr>S6 Blind Injection</vt:lpstr>
      <vt:lpstr>S6 Blind Injection</vt:lpstr>
      <vt:lpstr>Preliminary Results</vt:lpstr>
      <vt:lpstr>Looking Forward</vt:lpstr>
      <vt:lpstr>Advanced LIGO</vt:lpstr>
      <vt:lpstr>Advanced LIGO</vt:lpstr>
      <vt:lpstr>Conclusions</vt:lpstr>
      <vt:lpstr>Thank you!</vt:lpstr>
      <vt:lpstr>Extras: New SNR and DQ</vt:lpstr>
      <vt:lpstr>Extras: New SNR vs. SNR</vt:lpstr>
      <vt:lpstr>Extras: Physics of GWs</vt:lpstr>
      <vt:lpstr>Template Bank</vt:lpstr>
    </vt:vector>
  </TitlesOfParts>
  <Company>Syracuse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Search for Low Mass Compact Binary Coalescences with the LIGO and  Virgo Detectors </dc:title>
  <dc:creator>Collin Capano</dc:creator>
  <cp:lastModifiedBy>Collin Capano</cp:lastModifiedBy>
  <cp:revision>60</cp:revision>
  <cp:lastPrinted>2011-01-24T19:54:40Z</cp:lastPrinted>
  <dcterms:created xsi:type="dcterms:W3CDTF">2011-08-26T17:33:27Z</dcterms:created>
  <dcterms:modified xsi:type="dcterms:W3CDTF">2011-08-26T19:34:45Z</dcterms:modified>
</cp:coreProperties>
</file>